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268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73" r:id="rId11"/>
    <p:sldId id="264" r:id="rId12"/>
    <p:sldId id="274" r:id="rId13"/>
    <p:sldId id="265" r:id="rId14"/>
    <p:sldId id="276" r:id="rId15"/>
    <p:sldId id="277" r:id="rId16"/>
    <p:sldId id="278" r:id="rId17"/>
    <p:sldId id="275" r:id="rId18"/>
    <p:sldId id="279" r:id="rId19"/>
    <p:sldId id="280" r:id="rId20"/>
    <p:sldId id="266" r:id="rId21"/>
    <p:sldId id="282" r:id="rId22"/>
    <p:sldId id="281" r:id="rId23"/>
    <p:sldId id="267" r:id="rId24"/>
    <p:sldId id="283" r:id="rId25"/>
    <p:sldId id="269" r:id="rId26"/>
    <p:sldId id="270" r:id="rId27"/>
    <p:sldId id="27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06"/>
    <p:restoredTop sz="94656"/>
  </p:normalViewPr>
  <p:slideViewPr>
    <p:cSldViewPr snapToGrid="0" snapToObjects="1">
      <p:cViewPr>
        <p:scale>
          <a:sx n="102" d="100"/>
          <a:sy n="102" d="100"/>
        </p:scale>
        <p:origin x="16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3752C6-D330-A54C-96B7-574F41F30E53}" type="doc">
      <dgm:prSet loTypeId="urn:microsoft.com/office/officeart/2005/8/layout/ven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30E083-811B-2141-A384-6ABA55DE5F26}">
      <dgm:prSet phldrT="[Text]" custT="1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85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Quakes</a:t>
          </a:r>
          <a:endParaRPr lang="en-US" sz="1800" dirty="0">
            <a:solidFill>
              <a:schemeClr val="tx1"/>
            </a:solidFill>
          </a:endParaRPr>
        </a:p>
      </dgm:t>
    </dgm:pt>
    <dgm:pt modelId="{FB31EE52-ED28-B44C-9B72-0E2F0BD7A06E}" type="parTrans" cxnId="{9E81F79A-AAC1-834C-8418-A4319CE333B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E429964-FF27-3E47-A90D-75F769C088D6}" type="sibTrans" cxnId="{9E81F79A-AAC1-834C-8418-A4319CE333B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24857C-8AEF-DD41-8466-295A1D190395}">
      <dgm:prSet phldrT="[Text]" custT="1"/>
      <dgm:spPr>
        <a:gradFill flip="none" rotWithShape="1">
          <a:gsLst>
            <a:gs pos="0">
              <a:schemeClr val="accent6">
                <a:lumMod val="67000"/>
              </a:schemeClr>
            </a:gs>
            <a:gs pos="59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“DYFI” CDI</a:t>
          </a:r>
          <a:endParaRPr lang="en-US" sz="1800" dirty="0">
            <a:solidFill>
              <a:schemeClr val="tx1"/>
            </a:solidFill>
          </a:endParaRPr>
        </a:p>
      </dgm:t>
    </dgm:pt>
    <dgm:pt modelId="{80DCB68B-63B6-1942-B7D9-07854E797A5A}" type="parTrans" cxnId="{9AE9145C-AF62-A841-8964-416978A71CB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8028BB5-05FB-EC4A-91B4-C905BBD23AE5}" type="sibTrans" cxnId="{9AE9145C-AF62-A841-8964-416978A71CB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251F132-E0E9-4347-8162-DB6FA34F1D6D}">
      <dgm:prSet phldrT="[Text]" custT="1"/>
      <dgm:spPr>
        <a:gradFill flip="none" rotWithShape="0">
          <a:gsLst>
            <a:gs pos="0">
              <a:schemeClr val="accent6">
                <a:lumMod val="67000"/>
              </a:schemeClr>
            </a:gs>
            <a:gs pos="22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MMI</a:t>
          </a:r>
          <a:endParaRPr lang="en-US" sz="1800" dirty="0">
            <a:solidFill>
              <a:schemeClr val="tx1"/>
            </a:solidFill>
          </a:endParaRPr>
        </a:p>
      </dgm:t>
    </dgm:pt>
    <dgm:pt modelId="{E9F2EFD3-BEC4-3447-BD54-051A7A582746}" type="parTrans" cxnId="{C9A7FF4F-5CCB-E240-A5E0-674501CBC3AA}">
      <dgm:prSet/>
      <dgm:spPr/>
      <dgm:t>
        <a:bodyPr/>
        <a:lstStyle/>
        <a:p>
          <a:endParaRPr lang="en-US"/>
        </a:p>
      </dgm:t>
    </dgm:pt>
    <dgm:pt modelId="{033A0D0E-D8A6-F74E-9E7B-4F1A90C57722}" type="sibTrans" cxnId="{C9A7FF4F-5CCB-E240-A5E0-674501CBC3AA}">
      <dgm:prSet/>
      <dgm:spPr/>
      <dgm:t>
        <a:bodyPr/>
        <a:lstStyle/>
        <a:p>
          <a:endParaRPr lang="en-US"/>
        </a:p>
      </dgm:t>
    </dgm:pt>
    <dgm:pt modelId="{1B4C7092-7B90-3D4C-BF3B-9FCA81EB1302}">
      <dgm:prSet phldrT="[Text]" custT="1"/>
      <dgm:spPr>
        <a:gradFill flip="none" rotWithShape="1">
          <a:gsLst>
            <a:gs pos="0">
              <a:schemeClr val="accent6">
                <a:lumMod val="67000"/>
              </a:schemeClr>
            </a:gs>
            <a:gs pos="59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&gt; 5 </a:t>
          </a:r>
          <a:endParaRPr lang="en-US" sz="1800" dirty="0">
            <a:solidFill>
              <a:schemeClr val="tx1"/>
            </a:solidFill>
          </a:endParaRPr>
        </a:p>
      </dgm:t>
    </dgm:pt>
    <dgm:pt modelId="{2894E9F2-7EB1-854E-90AF-BBBA30D1DB06}" type="parTrans" cxnId="{1E8A19C9-16D9-B44B-A57F-3331E030738E}">
      <dgm:prSet/>
      <dgm:spPr/>
      <dgm:t>
        <a:bodyPr/>
        <a:lstStyle/>
        <a:p>
          <a:endParaRPr lang="en-US"/>
        </a:p>
      </dgm:t>
    </dgm:pt>
    <dgm:pt modelId="{66DA605A-F2C4-C449-87DF-020293912668}" type="sibTrans" cxnId="{1E8A19C9-16D9-B44B-A57F-3331E030738E}">
      <dgm:prSet/>
      <dgm:spPr/>
      <dgm:t>
        <a:bodyPr/>
        <a:lstStyle/>
        <a:p>
          <a:endParaRPr lang="en-US"/>
        </a:p>
      </dgm:t>
    </dgm:pt>
    <dgm:pt modelId="{A79252B3-DC7D-5140-B8A1-C74C31448D1B}" type="pres">
      <dgm:prSet presAssocID="{D13752C6-D330-A54C-96B7-574F41F30E53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98BFF2-B4FA-E444-A66F-87CED442906D}" type="pres">
      <dgm:prSet presAssocID="{D13752C6-D330-A54C-96B7-574F41F30E53}" presName="comp1" presStyleCnt="0"/>
      <dgm:spPr/>
    </dgm:pt>
    <dgm:pt modelId="{06EF6CC4-FB67-1147-A855-82B624AE3E3C}" type="pres">
      <dgm:prSet presAssocID="{D13752C6-D330-A54C-96B7-574F41F30E53}" presName="circle1" presStyleLbl="node1" presStyleIdx="0" presStyleCnt="4"/>
      <dgm:spPr/>
      <dgm:t>
        <a:bodyPr/>
        <a:lstStyle/>
        <a:p>
          <a:endParaRPr lang="en-US"/>
        </a:p>
      </dgm:t>
    </dgm:pt>
    <dgm:pt modelId="{43E57166-A1CC-D34A-9BB1-3154C1F98707}" type="pres">
      <dgm:prSet presAssocID="{D13752C6-D330-A54C-96B7-574F41F30E53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18426F-7BEF-4143-B9A9-617D2F8A94DA}" type="pres">
      <dgm:prSet presAssocID="{D13752C6-D330-A54C-96B7-574F41F30E53}" presName="comp2" presStyleCnt="0"/>
      <dgm:spPr/>
    </dgm:pt>
    <dgm:pt modelId="{B6A7A61B-04D7-864E-901F-2E8977F08588}" type="pres">
      <dgm:prSet presAssocID="{D13752C6-D330-A54C-96B7-574F41F30E53}" presName="circle2" presStyleLbl="node1" presStyleIdx="1" presStyleCnt="4" custLinFactNeighborX="1119" custLinFactNeighborY="1299"/>
      <dgm:spPr/>
      <dgm:t>
        <a:bodyPr/>
        <a:lstStyle/>
        <a:p>
          <a:endParaRPr lang="en-US"/>
        </a:p>
      </dgm:t>
    </dgm:pt>
    <dgm:pt modelId="{967D866F-7AE9-E042-BFFF-20B4740BF849}" type="pres">
      <dgm:prSet presAssocID="{D13752C6-D330-A54C-96B7-574F41F30E53}" presName="c2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5BD83C-9B3A-3040-A540-9CE43499CE1E}" type="pres">
      <dgm:prSet presAssocID="{D13752C6-D330-A54C-96B7-574F41F30E53}" presName="comp3" presStyleCnt="0"/>
      <dgm:spPr/>
    </dgm:pt>
    <dgm:pt modelId="{9FAA8496-FFB9-3140-A0E0-2A7274848983}" type="pres">
      <dgm:prSet presAssocID="{D13752C6-D330-A54C-96B7-574F41F30E53}" presName="circle3" presStyleLbl="node1" presStyleIdx="2" presStyleCnt="4"/>
      <dgm:spPr/>
      <dgm:t>
        <a:bodyPr/>
        <a:lstStyle/>
        <a:p>
          <a:endParaRPr lang="en-US"/>
        </a:p>
      </dgm:t>
    </dgm:pt>
    <dgm:pt modelId="{BF78CC6C-A05F-3C4D-A5FB-614E1F158048}" type="pres">
      <dgm:prSet presAssocID="{D13752C6-D330-A54C-96B7-574F41F30E53}" presName="c3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3E7FF6-DFD6-5941-A459-5E18DE303B76}" type="pres">
      <dgm:prSet presAssocID="{D13752C6-D330-A54C-96B7-574F41F30E53}" presName="comp4" presStyleCnt="0"/>
      <dgm:spPr/>
    </dgm:pt>
    <dgm:pt modelId="{32402E12-D3FB-8B4D-9B31-81E347D7AAF0}" type="pres">
      <dgm:prSet presAssocID="{D13752C6-D330-A54C-96B7-574F41F30E53}" presName="circle4" presStyleLbl="node1" presStyleIdx="3" presStyleCnt="4"/>
      <dgm:spPr/>
      <dgm:t>
        <a:bodyPr/>
        <a:lstStyle/>
        <a:p>
          <a:endParaRPr lang="en-US"/>
        </a:p>
      </dgm:t>
    </dgm:pt>
    <dgm:pt modelId="{A2361549-378A-504F-884B-1094116925CD}" type="pres">
      <dgm:prSet presAssocID="{D13752C6-D330-A54C-96B7-574F41F30E53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A7FF4F-5CCB-E240-A5E0-674501CBC3AA}" srcId="{D13752C6-D330-A54C-96B7-574F41F30E53}" destId="{9251F132-E0E9-4347-8162-DB6FA34F1D6D}" srcOrd="3" destOrd="0" parTransId="{E9F2EFD3-BEC4-3447-BD54-051A7A582746}" sibTransId="{033A0D0E-D8A6-F74E-9E7B-4F1A90C57722}"/>
    <dgm:cxn modelId="{74E17184-77FF-F241-B713-26E13A6FFD3E}" type="presOf" srcId="{D624857C-8AEF-DD41-8466-295A1D190395}" destId="{967D866F-7AE9-E042-BFFF-20B4740BF849}" srcOrd="1" destOrd="0" presId="urn:microsoft.com/office/officeart/2005/8/layout/venn2"/>
    <dgm:cxn modelId="{9AE9145C-AF62-A841-8964-416978A71CBD}" srcId="{D13752C6-D330-A54C-96B7-574F41F30E53}" destId="{D624857C-8AEF-DD41-8466-295A1D190395}" srcOrd="1" destOrd="0" parTransId="{80DCB68B-63B6-1942-B7D9-07854E797A5A}" sibTransId="{D8028BB5-05FB-EC4A-91B4-C905BBD23AE5}"/>
    <dgm:cxn modelId="{0B11ACA0-0A59-7048-B31D-2D9E59FDABA5}" type="presOf" srcId="{1B4C7092-7B90-3D4C-BF3B-9FCA81EB1302}" destId="{BF78CC6C-A05F-3C4D-A5FB-614E1F158048}" srcOrd="1" destOrd="0" presId="urn:microsoft.com/office/officeart/2005/8/layout/venn2"/>
    <dgm:cxn modelId="{4835A91F-CDB7-6D4B-9256-6330AC2D5A1F}" type="presOf" srcId="{D13752C6-D330-A54C-96B7-574F41F30E53}" destId="{A79252B3-DC7D-5140-B8A1-C74C31448D1B}" srcOrd="0" destOrd="0" presId="urn:microsoft.com/office/officeart/2005/8/layout/venn2"/>
    <dgm:cxn modelId="{0408DECC-4682-7F47-87E0-2D90ABCDD871}" type="presOf" srcId="{9F30E083-811B-2141-A384-6ABA55DE5F26}" destId="{06EF6CC4-FB67-1147-A855-82B624AE3E3C}" srcOrd="0" destOrd="0" presId="urn:microsoft.com/office/officeart/2005/8/layout/venn2"/>
    <dgm:cxn modelId="{1F58D656-73F7-1541-81AA-626185DECDBC}" type="presOf" srcId="{9251F132-E0E9-4347-8162-DB6FA34F1D6D}" destId="{32402E12-D3FB-8B4D-9B31-81E347D7AAF0}" srcOrd="0" destOrd="0" presId="urn:microsoft.com/office/officeart/2005/8/layout/venn2"/>
    <dgm:cxn modelId="{99CD9D88-20D5-EF45-8662-5F99D90A0110}" type="presOf" srcId="{1B4C7092-7B90-3D4C-BF3B-9FCA81EB1302}" destId="{9FAA8496-FFB9-3140-A0E0-2A7274848983}" srcOrd="0" destOrd="0" presId="urn:microsoft.com/office/officeart/2005/8/layout/venn2"/>
    <dgm:cxn modelId="{C6DADA60-C996-4542-8733-8EA3D06E459E}" type="presOf" srcId="{9F30E083-811B-2141-A384-6ABA55DE5F26}" destId="{43E57166-A1CC-D34A-9BB1-3154C1F98707}" srcOrd="1" destOrd="0" presId="urn:microsoft.com/office/officeart/2005/8/layout/venn2"/>
    <dgm:cxn modelId="{ED8C06AC-0D3C-0146-A015-16F13D68988A}" type="presOf" srcId="{9251F132-E0E9-4347-8162-DB6FA34F1D6D}" destId="{A2361549-378A-504F-884B-1094116925CD}" srcOrd="1" destOrd="0" presId="urn:microsoft.com/office/officeart/2005/8/layout/venn2"/>
    <dgm:cxn modelId="{9E81F79A-AAC1-834C-8418-A4319CE333B7}" srcId="{D13752C6-D330-A54C-96B7-574F41F30E53}" destId="{9F30E083-811B-2141-A384-6ABA55DE5F26}" srcOrd="0" destOrd="0" parTransId="{FB31EE52-ED28-B44C-9B72-0E2F0BD7A06E}" sibTransId="{BE429964-FF27-3E47-A90D-75F769C088D6}"/>
    <dgm:cxn modelId="{1E8A19C9-16D9-B44B-A57F-3331E030738E}" srcId="{D13752C6-D330-A54C-96B7-574F41F30E53}" destId="{1B4C7092-7B90-3D4C-BF3B-9FCA81EB1302}" srcOrd="2" destOrd="0" parTransId="{2894E9F2-7EB1-854E-90AF-BBBA30D1DB06}" sibTransId="{66DA605A-F2C4-C449-87DF-020293912668}"/>
    <dgm:cxn modelId="{42CB2801-C1A2-A54D-A90A-76EDB7C3A807}" type="presOf" srcId="{D624857C-8AEF-DD41-8466-295A1D190395}" destId="{B6A7A61B-04D7-864E-901F-2E8977F08588}" srcOrd="0" destOrd="0" presId="urn:microsoft.com/office/officeart/2005/8/layout/venn2"/>
    <dgm:cxn modelId="{D13D111B-BC82-BA4D-AC24-58362E209675}" type="presParOf" srcId="{A79252B3-DC7D-5140-B8A1-C74C31448D1B}" destId="{EC98BFF2-B4FA-E444-A66F-87CED442906D}" srcOrd="0" destOrd="0" presId="urn:microsoft.com/office/officeart/2005/8/layout/venn2"/>
    <dgm:cxn modelId="{BD58E97F-4F30-8441-A92E-6FC2D3C65B4F}" type="presParOf" srcId="{EC98BFF2-B4FA-E444-A66F-87CED442906D}" destId="{06EF6CC4-FB67-1147-A855-82B624AE3E3C}" srcOrd="0" destOrd="0" presId="urn:microsoft.com/office/officeart/2005/8/layout/venn2"/>
    <dgm:cxn modelId="{F15D9432-EBCE-BA44-A451-1A8BA7D780DB}" type="presParOf" srcId="{EC98BFF2-B4FA-E444-A66F-87CED442906D}" destId="{43E57166-A1CC-D34A-9BB1-3154C1F98707}" srcOrd="1" destOrd="0" presId="urn:microsoft.com/office/officeart/2005/8/layout/venn2"/>
    <dgm:cxn modelId="{3E4A037F-4BF7-FC45-8C47-BB84EA49B4B7}" type="presParOf" srcId="{A79252B3-DC7D-5140-B8A1-C74C31448D1B}" destId="{F218426F-7BEF-4143-B9A9-617D2F8A94DA}" srcOrd="1" destOrd="0" presId="urn:microsoft.com/office/officeart/2005/8/layout/venn2"/>
    <dgm:cxn modelId="{430126E0-0EB0-3F47-9D4F-719306FD516A}" type="presParOf" srcId="{F218426F-7BEF-4143-B9A9-617D2F8A94DA}" destId="{B6A7A61B-04D7-864E-901F-2E8977F08588}" srcOrd="0" destOrd="0" presId="urn:microsoft.com/office/officeart/2005/8/layout/venn2"/>
    <dgm:cxn modelId="{A6479BD5-6DBE-1D46-8C52-B63D01F57EA2}" type="presParOf" srcId="{F218426F-7BEF-4143-B9A9-617D2F8A94DA}" destId="{967D866F-7AE9-E042-BFFF-20B4740BF849}" srcOrd="1" destOrd="0" presId="urn:microsoft.com/office/officeart/2005/8/layout/venn2"/>
    <dgm:cxn modelId="{70FF5480-1199-6043-8DCA-DA25EF9672B3}" type="presParOf" srcId="{A79252B3-DC7D-5140-B8A1-C74C31448D1B}" destId="{E25BD83C-9B3A-3040-A540-9CE43499CE1E}" srcOrd="2" destOrd="0" presId="urn:microsoft.com/office/officeart/2005/8/layout/venn2"/>
    <dgm:cxn modelId="{94E7FFC1-6CBA-CC44-8D2F-ABCF0A3AD1B2}" type="presParOf" srcId="{E25BD83C-9B3A-3040-A540-9CE43499CE1E}" destId="{9FAA8496-FFB9-3140-A0E0-2A7274848983}" srcOrd="0" destOrd="0" presId="urn:microsoft.com/office/officeart/2005/8/layout/venn2"/>
    <dgm:cxn modelId="{91F3E4D9-9901-F942-B2DC-437CE377E3F8}" type="presParOf" srcId="{E25BD83C-9B3A-3040-A540-9CE43499CE1E}" destId="{BF78CC6C-A05F-3C4D-A5FB-614E1F158048}" srcOrd="1" destOrd="0" presId="urn:microsoft.com/office/officeart/2005/8/layout/venn2"/>
    <dgm:cxn modelId="{0FC2F42E-46CF-594A-91B6-795322349092}" type="presParOf" srcId="{A79252B3-DC7D-5140-B8A1-C74C31448D1B}" destId="{A03E7FF6-DFD6-5941-A459-5E18DE303B76}" srcOrd="3" destOrd="0" presId="urn:microsoft.com/office/officeart/2005/8/layout/venn2"/>
    <dgm:cxn modelId="{F73FD7CF-912A-B74E-98CD-88E5A84323A5}" type="presParOf" srcId="{A03E7FF6-DFD6-5941-A459-5E18DE303B76}" destId="{32402E12-D3FB-8B4D-9B31-81E347D7AAF0}" srcOrd="0" destOrd="0" presId="urn:microsoft.com/office/officeart/2005/8/layout/venn2"/>
    <dgm:cxn modelId="{F1622787-CA50-B441-BD6C-74F9BADD5F27}" type="presParOf" srcId="{A03E7FF6-DFD6-5941-A459-5E18DE303B76}" destId="{A2361549-378A-504F-884B-1094116925C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3752C6-D330-A54C-96B7-574F41F30E53}" type="doc">
      <dgm:prSet loTypeId="urn:microsoft.com/office/officeart/2005/8/layout/ven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30E083-811B-2141-A384-6ABA55DE5F26}">
      <dgm:prSet phldrT="[Text]" custT="1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85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Quakes</a:t>
          </a:r>
          <a:endParaRPr lang="en-US" sz="1800" dirty="0">
            <a:solidFill>
              <a:schemeClr val="tx1"/>
            </a:solidFill>
          </a:endParaRPr>
        </a:p>
      </dgm:t>
    </dgm:pt>
    <dgm:pt modelId="{FB31EE52-ED28-B44C-9B72-0E2F0BD7A06E}" type="parTrans" cxnId="{9E81F79A-AAC1-834C-8418-A4319CE333B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E429964-FF27-3E47-A90D-75F769C088D6}" type="sibTrans" cxnId="{9E81F79A-AAC1-834C-8418-A4319CE333B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624857C-8AEF-DD41-8466-295A1D190395}">
      <dgm:prSet phldrT="[Text]" custT="1"/>
      <dgm:spPr>
        <a:gradFill flip="none" rotWithShape="1">
          <a:gsLst>
            <a:gs pos="0">
              <a:schemeClr val="accent6">
                <a:lumMod val="67000"/>
              </a:schemeClr>
            </a:gs>
            <a:gs pos="59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“DYFI” CDI</a:t>
          </a:r>
          <a:endParaRPr lang="en-US" sz="1800" dirty="0">
            <a:solidFill>
              <a:schemeClr val="tx1"/>
            </a:solidFill>
          </a:endParaRPr>
        </a:p>
      </dgm:t>
    </dgm:pt>
    <dgm:pt modelId="{80DCB68B-63B6-1942-B7D9-07854E797A5A}" type="parTrans" cxnId="{9AE9145C-AF62-A841-8964-416978A71CB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8028BB5-05FB-EC4A-91B4-C905BBD23AE5}" type="sibTrans" cxnId="{9AE9145C-AF62-A841-8964-416978A71CB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251F132-E0E9-4347-8162-DB6FA34F1D6D}">
      <dgm:prSet phldrT="[Text]" custT="1"/>
      <dgm:spPr>
        <a:gradFill flip="none" rotWithShape="0">
          <a:gsLst>
            <a:gs pos="0">
              <a:schemeClr val="accent6">
                <a:lumMod val="67000"/>
              </a:schemeClr>
            </a:gs>
            <a:gs pos="22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MMI</a:t>
          </a:r>
          <a:endParaRPr lang="en-US" sz="1800" dirty="0">
            <a:solidFill>
              <a:schemeClr val="tx1"/>
            </a:solidFill>
          </a:endParaRPr>
        </a:p>
      </dgm:t>
    </dgm:pt>
    <dgm:pt modelId="{E9F2EFD3-BEC4-3447-BD54-051A7A582746}" type="parTrans" cxnId="{C9A7FF4F-5CCB-E240-A5E0-674501CBC3AA}">
      <dgm:prSet/>
      <dgm:spPr/>
      <dgm:t>
        <a:bodyPr/>
        <a:lstStyle/>
        <a:p>
          <a:endParaRPr lang="en-US"/>
        </a:p>
      </dgm:t>
    </dgm:pt>
    <dgm:pt modelId="{033A0D0E-D8A6-F74E-9E7B-4F1A90C57722}" type="sibTrans" cxnId="{C9A7FF4F-5CCB-E240-A5E0-674501CBC3AA}">
      <dgm:prSet/>
      <dgm:spPr/>
      <dgm:t>
        <a:bodyPr/>
        <a:lstStyle/>
        <a:p>
          <a:endParaRPr lang="en-US"/>
        </a:p>
      </dgm:t>
    </dgm:pt>
    <dgm:pt modelId="{1B4C7092-7B90-3D4C-BF3B-9FCA81EB1302}">
      <dgm:prSet phldrT="[Text]" custT="1"/>
      <dgm:spPr>
        <a:gradFill flip="none" rotWithShape="1">
          <a:gsLst>
            <a:gs pos="0">
              <a:schemeClr val="accent6">
                <a:lumMod val="67000"/>
              </a:schemeClr>
            </a:gs>
            <a:gs pos="59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&gt; 5 </a:t>
          </a:r>
          <a:endParaRPr lang="en-US" sz="1800" dirty="0">
            <a:solidFill>
              <a:schemeClr val="tx1"/>
            </a:solidFill>
          </a:endParaRPr>
        </a:p>
      </dgm:t>
    </dgm:pt>
    <dgm:pt modelId="{2894E9F2-7EB1-854E-90AF-BBBA30D1DB06}" type="parTrans" cxnId="{1E8A19C9-16D9-B44B-A57F-3331E030738E}">
      <dgm:prSet/>
      <dgm:spPr/>
      <dgm:t>
        <a:bodyPr/>
        <a:lstStyle/>
        <a:p>
          <a:endParaRPr lang="en-US"/>
        </a:p>
      </dgm:t>
    </dgm:pt>
    <dgm:pt modelId="{66DA605A-F2C4-C449-87DF-020293912668}" type="sibTrans" cxnId="{1E8A19C9-16D9-B44B-A57F-3331E030738E}">
      <dgm:prSet/>
      <dgm:spPr/>
      <dgm:t>
        <a:bodyPr/>
        <a:lstStyle/>
        <a:p>
          <a:endParaRPr lang="en-US"/>
        </a:p>
      </dgm:t>
    </dgm:pt>
    <dgm:pt modelId="{A79252B3-DC7D-5140-B8A1-C74C31448D1B}" type="pres">
      <dgm:prSet presAssocID="{D13752C6-D330-A54C-96B7-574F41F30E53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98BFF2-B4FA-E444-A66F-87CED442906D}" type="pres">
      <dgm:prSet presAssocID="{D13752C6-D330-A54C-96B7-574F41F30E53}" presName="comp1" presStyleCnt="0"/>
      <dgm:spPr/>
    </dgm:pt>
    <dgm:pt modelId="{06EF6CC4-FB67-1147-A855-82B624AE3E3C}" type="pres">
      <dgm:prSet presAssocID="{D13752C6-D330-A54C-96B7-574F41F30E53}" presName="circle1" presStyleLbl="node1" presStyleIdx="0" presStyleCnt="4"/>
      <dgm:spPr/>
      <dgm:t>
        <a:bodyPr/>
        <a:lstStyle/>
        <a:p>
          <a:endParaRPr lang="en-US"/>
        </a:p>
      </dgm:t>
    </dgm:pt>
    <dgm:pt modelId="{43E57166-A1CC-D34A-9BB1-3154C1F98707}" type="pres">
      <dgm:prSet presAssocID="{D13752C6-D330-A54C-96B7-574F41F30E53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18426F-7BEF-4143-B9A9-617D2F8A94DA}" type="pres">
      <dgm:prSet presAssocID="{D13752C6-D330-A54C-96B7-574F41F30E53}" presName="comp2" presStyleCnt="0"/>
      <dgm:spPr/>
    </dgm:pt>
    <dgm:pt modelId="{B6A7A61B-04D7-864E-901F-2E8977F08588}" type="pres">
      <dgm:prSet presAssocID="{D13752C6-D330-A54C-96B7-574F41F30E53}" presName="circle2" presStyleLbl="node1" presStyleIdx="1" presStyleCnt="4" custLinFactNeighborX="1119" custLinFactNeighborY="1299"/>
      <dgm:spPr/>
      <dgm:t>
        <a:bodyPr/>
        <a:lstStyle/>
        <a:p>
          <a:endParaRPr lang="en-US"/>
        </a:p>
      </dgm:t>
    </dgm:pt>
    <dgm:pt modelId="{967D866F-7AE9-E042-BFFF-20B4740BF849}" type="pres">
      <dgm:prSet presAssocID="{D13752C6-D330-A54C-96B7-574F41F30E53}" presName="c2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5BD83C-9B3A-3040-A540-9CE43499CE1E}" type="pres">
      <dgm:prSet presAssocID="{D13752C6-D330-A54C-96B7-574F41F30E53}" presName="comp3" presStyleCnt="0"/>
      <dgm:spPr/>
    </dgm:pt>
    <dgm:pt modelId="{9FAA8496-FFB9-3140-A0E0-2A7274848983}" type="pres">
      <dgm:prSet presAssocID="{D13752C6-D330-A54C-96B7-574F41F30E53}" presName="circle3" presStyleLbl="node1" presStyleIdx="2" presStyleCnt="4"/>
      <dgm:spPr/>
      <dgm:t>
        <a:bodyPr/>
        <a:lstStyle/>
        <a:p>
          <a:endParaRPr lang="en-US"/>
        </a:p>
      </dgm:t>
    </dgm:pt>
    <dgm:pt modelId="{BF78CC6C-A05F-3C4D-A5FB-614E1F158048}" type="pres">
      <dgm:prSet presAssocID="{D13752C6-D330-A54C-96B7-574F41F30E53}" presName="c3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3E7FF6-DFD6-5941-A459-5E18DE303B76}" type="pres">
      <dgm:prSet presAssocID="{D13752C6-D330-A54C-96B7-574F41F30E53}" presName="comp4" presStyleCnt="0"/>
      <dgm:spPr/>
    </dgm:pt>
    <dgm:pt modelId="{32402E12-D3FB-8B4D-9B31-81E347D7AAF0}" type="pres">
      <dgm:prSet presAssocID="{D13752C6-D330-A54C-96B7-574F41F30E53}" presName="circle4" presStyleLbl="node1" presStyleIdx="3" presStyleCnt="4"/>
      <dgm:spPr/>
      <dgm:t>
        <a:bodyPr/>
        <a:lstStyle/>
        <a:p>
          <a:endParaRPr lang="en-US"/>
        </a:p>
      </dgm:t>
    </dgm:pt>
    <dgm:pt modelId="{A2361549-378A-504F-884B-1094116925CD}" type="pres">
      <dgm:prSet presAssocID="{D13752C6-D330-A54C-96B7-574F41F30E53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22CB99-085C-CC4B-8ACA-0535F01B0802}" type="presOf" srcId="{9F30E083-811B-2141-A384-6ABA55DE5F26}" destId="{43E57166-A1CC-D34A-9BB1-3154C1F98707}" srcOrd="1" destOrd="0" presId="urn:microsoft.com/office/officeart/2005/8/layout/venn2"/>
    <dgm:cxn modelId="{C9A7FF4F-5CCB-E240-A5E0-674501CBC3AA}" srcId="{D13752C6-D330-A54C-96B7-574F41F30E53}" destId="{9251F132-E0E9-4347-8162-DB6FA34F1D6D}" srcOrd="3" destOrd="0" parTransId="{E9F2EFD3-BEC4-3447-BD54-051A7A582746}" sibTransId="{033A0D0E-D8A6-F74E-9E7B-4F1A90C57722}"/>
    <dgm:cxn modelId="{73E753AB-776E-2343-82D2-5216D55BA52D}" type="presOf" srcId="{D13752C6-D330-A54C-96B7-574F41F30E53}" destId="{A79252B3-DC7D-5140-B8A1-C74C31448D1B}" srcOrd="0" destOrd="0" presId="urn:microsoft.com/office/officeart/2005/8/layout/venn2"/>
    <dgm:cxn modelId="{9AE9145C-AF62-A841-8964-416978A71CBD}" srcId="{D13752C6-D330-A54C-96B7-574F41F30E53}" destId="{D624857C-8AEF-DD41-8466-295A1D190395}" srcOrd="1" destOrd="0" parTransId="{80DCB68B-63B6-1942-B7D9-07854E797A5A}" sibTransId="{D8028BB5-05FB-EC4A-91B4-C905BBD23AE5}"/>
    <dgm:cxn modelId="{9C4B843E-6D6B-E94E-BAF8-7E3F99423980}" type="presOf" srcId="{9F30E083-811B-2141-A384-6ABA55DE5F26}" destId="{06EF6CC4-FB67-1147-A855-82B624AE3E3C}" srcOrd="0" destOrd="0" presId="urn:microsoft.com/office/officeart/2005/8/layout/venn2"/>
    <dgm:cxn modelId="{4C3778AE-B527-A040-A2F7-8D3BA414794C}" type="presOf" srcId="{D624857C-8AEF-DD41-8466-295A1D190395}" destId="{B6A7A61B-04D7-864E-901F-2E8977F08588}" srcOrd="0" destOrd="0" presId="urn:microsoft.com/office/officeart/2005/8/layout/venn2"/>
    <dgm:cxn modelId="{32912B0C-0733-5642-A8E0-C7A52B5B3D1E}" type="presOf" srcId="{9251F132-E0E9-4347-8162-DB6FA34F1D6D}" destId="{32402E12-D3FB-8B4D-9B31-81E347D7AAF0}" srcOrd="0" destOrd="0" presId="urn:microsoft.com/office/officeart/2005/8/layout/venn2"/>
    <dgm:cxn modelId="{ACE535CB-FDB2-814E-BCB5-7D83326C27B8}" type="presOf" srcId="{D624857C-8AEF-DD41-8466-295A1D190395}" destId="{967D866F-7AE9-E042-BFFF-20B4740BF849}" srcOrd="1" destOrd="0" presId="urn:microsoft.com/office/officeart/2005/8/layout/venn2"/>
    <dgm:cxn modelId="{9E81F79A-AAC1-834C-8418-A4319CE333B7}" srcId="{D13752C6-D330-A54C-96B7-574F41F30E53}" destId="{9F30E083-811B-2141-A384-6ABA55DE5F26}" srcOrd="0" destOrd="0" parTransId="{FB31EE52-ED28-B44C-9B72-0E2F0BD7A06E}" sibTransId="{BE429964-FF27-3E47-A90D-75F769C088D6}"/>
    <dgm:cxn modelId="{C231CFA7-EACD-3B43-B038-7A6FDAE07D91}" type="presOf" srcId="{1B4C7092-7B90-3D4C-BF3B-9FCA81EB1302}" destId="{BF78CC6C-A05F-3C4D-A5FB-614E1F158048}" srcOrd="1" destOrd="0" presId="urn:microsoft.com/office/officeart/2005/8/layout/venn2"/>
    <dgm:cxn modelId="{B383D77B-EA24-5141-802F-2A12D275B596}" type="presOf" srcId="{9251F132-E0E9-4347-8162-DB6FA34F1D6D}" destId="{A2361549-378A-504F-884B-1094116925CD}" srcOrd="1" destOrd="0" presId="urn:microsoft.com/office/officeart/2005/8/layout/venn2"/>
    <dgm:cxn modelId="{1E8A19C9-16D9-B44B-A57F-3331E030738E}" srcId="{D13752C6-D330-A54C-96B7-574F41F30E53}" destId="{1B4C7092-7B90-3D4C-BF3B-9FCA81EB1302}" srcOrd="2" destOrd="0" parTransId="{2894E9F2-7EB1-854E-90AF-BBBA30D1DB06}" sibTransId="{66DA605A-F2C4-C449-87DF-020293912668}"/>
    <dgm:cxn modelId="{02396648-F26D-274A-8088-08C6F8F68A32}" type="presOf" srcId="{1B4C7092-7B90-3D4C-BF3B-9FCA81EB1302}" destId="{9FAA8496-FFB9-3140-A0E0-2A7274848983}" srcOrd="0" destOrd="0" presId="urn:microsoft.com/office/officeart/2005/8/layout/venn2"/>
    <dgm:cxn modelId="{66B9FF7F-FE2D-2045-A1DF-A4108052819F}" type="presParOf" srcId="{A79252B3-DC7D-5140-B8A1-C74C31448D1B}" destId="{EC98BFF2-B4FA-E444-A66F-87CED442906D}" srcOrd="0" destOrd="0" presId="urn:microsoft.com/office/officeart/2005/8/layout/venn2"/>
    <dgm:cxn modelId="{E49E0055-E54B-7642-A108-D86155B02FEB}" type="presParOf" srcId="{EC98BFF2-B4FA-E444-A66F-87CED442906D}" destId="{06EF6CC4-FB67-1147-A855-82B624AE3E3C}" srcOrd="0" destOrd="0" presId="urn:microsoft.com/office/officeart/2005/8/layout/venn2"/>
    <dgm:cxn modelId="{D8085C31-3B89-BE41-B546-5E3333BD5C3E}" type="presParOf" srcId="{EC98BFF2-B4FA-E444-A66F-87CED442906D}" destId="{43E57166-A1CC-D34A-9BB1-3154C1F98707}" srcOrd="1" destOrd="0" presId="urn:microsoft.com/office/officeart/2005/8/layout/venn2"/>
    <dgm:cxn modelId="{D28CE3A3-376A-214D-857E-A90D1F1368E8}" type="presParOf" srcId="{A79252B3-DC7D-5140-B8A1-C74C31448D1B}" destId="{F218426F-7BEF-4143-B9A9-617D2F8A94DA}" srcOrd="1" destOrd="0" presId="urn:microsoft.com/office/officeart/2005/8/layout/venn2"/>
    <dgm:cxn modelId="{6DFECA01-D1D3-6142-9ED2-9D36A3BC6F2A}" type="presParOf" srcId="{F218426F-7BEF-4143-B9A9-617D2F8A94DA}" destId="{B6A7A61B-04D7-864E-901F-2E8977F08588}" srcOrd="0" destOrd="0" presId="urn:microsoft.com/office/officeart/2005/8/layout/venn2"/>
    <dgm:cxn modelId="{7D776817-76FE-5D41-9134-C3979D27F679}" type="presParOf" srcId="{F218426F-7BEF-4143-B9A9-617D2F8A94DA}" destId="{967D866F-7AE9-E042-BFFF-20B4740BF849}" srcOrd="1" destOrd="0" presId="urn:microsoft.com/office/officeart/2005/8/layout/venn2"/>
    <dgm:cxn modelId="{16B8366A-7D98-7048-A043-723D63F1A3F6}" type="presParOf" srcId="{A79252B3-DC7D-5140-B8A1-C74C31448D1B}" destId="{E25BD83C-9B3A-3040-A540-9CE43499CE1E}" srcOrd="2" destOrd="0" presId="urn:microsoft.com/office/officeart/2005/8/layout/venn2"/>
    <dgm:cxn modelId="{71821780-C8EF-4D4F-9A17-21FD4F5C4383}" type="presParOf" srcId="{E25BD83C-9B3A-3040-A540-9CE43499CE1E}" destId="{9FAA8496-FFB9-3140-A0E0-2A7274848983}" srcOrd="0" destOrd="0" presId="urn:microsoft.com/office/officeart/2005/8/layout/venn2"/>
    <dgm:cxn modelId="{EE582C10-998C-9A40-BBB7-C96BFD189579}" type="presParOf" srcId="{E25BD83C-9B3A-3040-A540-9CE43499CE1E}" destId="{BF78CC6C-A05F-3C4D-A5FB-614E1F158048}" srcOrd="1" destOrd="0" presId="urn:microsoft.com/office/officeart/2005/8/layout/venn2"/>
    <dgm:cxn modelId="{175DBE8B-150E-3C4C-B2C7-A294A7A3A044}" type="presParOf" srcId="{A79252B3-DC7D-5140-B8A1-C74C31448D1B}" destId="{A03E7FF6-DFD6-5941-A459-5E18DE303B76}" srcOrd="3" destOrd="0" presId="urn:microsoft.com/office/officeart/2005/8/layout/venn2"/>
    <dgm:cxn modelId="{98158E0A-2720-854D-99D3-9C0452D6DF65}" type="presParOf" srcId="{A03E7FF6-DFD6-5941-A459-5E18DE303B76}" destId="{32402E12-D3FB-8B4D-9B31-81E347D7AAF0}" srcOrd="0" destOrd="0" presId="urn:microsoft.com/office/officeart/2005/8/layout/venn2"/>
    <dgm:cxn modelId="{8E9008ED-EBC6-234C-AFBE-4DAED60BE9A7}" type="presParOf" srcId="{A03E7FF6-DFD6-5941-A459-5E18DE303B76}" destId="{A2361549-378A-504F-884B-1094116925C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F6CC4-FB67-1147-A855-82B624AE3E3C}">
      <dsp:nvSpPr>
        <dsp:cNvPr id="0" name=""/>
        <dsp:cNvSpPr/>
      </dsp:nvSpPr>
      <dsp:spPr>
        <a:xfrm>
          <a:off x="191199" y="0"/>
          <a:ext cx="3517246" cy="3517246"/>
        </a:xfrm>
        <a:prstGeom prst="ellipse">
          <a:avLst/>
        </a:prstGeom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85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Quakes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1458112" y="175862"/>
        <a:ext cx="983421" cy="527586"/>
      </dsp:txXfrm>
    </dsp:sp>
    <dsp:sp modelId="{B6A7A61B-04D7-864E-901F-2E8977F08588}">
      <dsp:nvSpPr>
        <dsp:cNvPr id="0" name=""/>
        <dsp:cNvSpPr/>
      </dsp:nvSpPr>
      <dsp:spPr>
        <a:xfrm>
          <a:off x="574410" y="703449"/>
          <a:ext cx="2813796" cy="2813796"/>
        </a:xfrm>
        <a:prstGeom prst="ellipse">
          <a:avLst/>
        </a:prstGeom>
        <a:gradFill flip="none" rotWithShape="1">
          <a:gsLst>
            <a:gs pos="0">
              <a:schemeClr val="accent6">
                <a:lumMod val="67000"/>
              </a:schemeClr>
            </a:gs>
            <a:gs pos="59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“DYFI” CDI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1489598" y="872277"/>
        <a:ext cx="983421" cy="506483"/>
      </dsp:txXfrm>
    </dsp:sp>
    <dsp:sp modelId="{9FAA8496-FFB9-3140-A0E0-2A7274848983}">
      <dsp:nvSpPr>
        <dsp:cNvPr id="0" name=""/>
        <dsp:cNvSpPr/>
      </dsp:nvSpPr>
      <dsp:spPr>
        <a:xfrm>
          <a:off x="894649" y="1406898"/>
          <a:ext cx="2110347" cy="2110347"/>
        </a:xfrm>
        <a:prstGeom prst="ellipse">
          <a:avLst/>
        </a:prstGeom>
        <a:gradFill flip="none" rotWithShape="1">
          <a:gsLst>
            <a:gs pos="0">
              <a:schemeClr val="accent6">
                <a:lumMod val="67000"/>
              </a:schemeClr>
            </a:gs>
            <a:gs pos="59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&gt; 5 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1458112" y="1565174"/>
        <a:ext cx="983421" cy="474828"/>
      </dsp:txXfrm>
    </dsp:sp>
    <dsp:sp modelId="{32402E12-D3FB-8B4D-9B31-81E347D7AAF0}">
      <dsp:nvSpPr>
        <dsp:cNvPr id="0" name=""/>
        <dsp:cNvSpPr/>
      </dsp:nvSpPr>
      <dsp:spPr>
        <a:xfrm>
          <a:off x="1246373" y="2110347"/>
          <a:ext cx="1406898" cy="1406898"/>
        </a:xfrm>
        <a:prstGeom prst="ellipse">
          <a:avLst/>
        </a:prstGeom>
        <a:gradFill flip="none" rotWithShape="0">
          <a:gsLst>
            <a:gs pos="0">
              <a:schemeClr val="accent6">
                <a:lumMod val="67000"/>
              </a:schemeClr>
            </a:gs>
            <a:gs pos="22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MMI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1452409" y="2462072"/>
        <a:ext cx="994827" cy="7034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F6CC4-FB67-1147-A855-82B624AE3E3C}">
      <dsp:nvSpPr>
        <dsp:cNvPr id="0" name=""/>
        <dsp:cNvSpPr/>
      </dsp:nvSpPr>
      <dsp:spPr>
        <a:xfrm>
          <a:off x="191199" y="0"/>
          <a:ext cx="3517246" cy="3517246"/>
        </a:xfrm>
        <a:prstGeom prst="ellipse">
          <a:avLst/>
        </a:prstGeom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85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Quakes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1458112" y="175862"/>
        <a:ext cx="983421" cy="527586"/>
      </dsp:txXfrm>
    </dsp:sp>
    <dsp:sp modelId="{B6A7A61B-04D7-864E-901F-2E8977F08588}">
      <dsp:nvSpPr>
        <dsp:cNvPr id="0" name=""/>
        <dsp:cNvSpPr/>
      </dsp:nvSpPr>
      <dsp:spPr>
        <a:xfrm>
          <a:off x="574410" y="703449"/>
          <a:ext cx="2813796" cy="2813796"/>
        </a:xfrm>
        <a:prstGeom prst="ellipse">
          <a:avLst/>
        </a:prstGeom>
        <a:gradFill flip="none" rotWithShape="1">
          <a:gsLst>
            <a:gs pos="0">
              <a:schemeClr val="accent6">
                <a:lumMod val="67000"/>
              </a:schemeClr>
            </a:gs>
            <a:gs pos="59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“DYFI” CDI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1489598" y="872277"/>
        <a:ext cx="983421" cy="506483"/>
      </dsp:txXfrm>
    </dsp:sp>
    <dsp:sp modelId="{9FAA8496-FFB9-3140-A0E0-2A7274848983}">
      <dsp:nvSpPr>
        <dsp:cNvPr id="0" name=""/>
        <dsp:cNvSpPr/>
      </dsp:nvSpPr>
      <dsp:spPr>
        <a:xfrm>
          <a:off x="894649" y="1406898"/>
          <a:ext cx="2110347" cy="2110347"/>
        </a:xfrm>
        <a:prstGeom prst="ellipse">
          <a:avLst/>
        </a:prstGeom>
        <a:gradFill flip="none" rotWithShape="1">
          <a:gsLst>
            <a:gs pos="0">
              <a:schemeClr val="accent6">
                <a:lumMod val="67000"/>
              </a:schemeClr>
            </a:gs>
            <a:gs pos="59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&gt; 5 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1458112" y="1565174"/>
        <a:ext cx="983421" cy="474828"/>
      </dsp:txXfrm>
    </dsp:sp>
    <dsp:sp modelId="{32402E12-D3FB-8B4D-9B31-81E347D7AAF0}">
      <dsp:nvSpPr>
        <dsp:cNvPr id="0" name=""/>
        <dsp:cNvSpPr/>
      </dsp:nvSpPr>
      <dsp:spPr>
        <a:xfrm>
          <a:off x="1246373" y="2110347"/>
          <a:ext cx="1406898" cy="1406898"/>
        </a:xfrm>
        <a:prstGeom prst="ellipse">
          <a:avLst/>
        </a:prstGeom>
        <a:gradFill flip="none" rotWithShape="0">
          <a:gsLst>
            <a:gs pos="0">
              <a:schemeClr val="accent6">
                <a:lumMod val="67000"/>
              </a:schemeClr>
            </a:gs>
            <a:gs pos="22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MMI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1452409" y="2462072"/>
        <a:ext cx="994827" cy="7034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7CF01-A63F-074E-BC2F-A4D8C49D2455}" type="datetimeFigureOut">
              <a:rPr lang="en-US" smtClean="0"/>
              <a:t>9/18/17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03B0F-0316-C94B-9201-8B0B6833A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99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A9965-E85F-244B-B7F7-ED4AEFF610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58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A9965-E85F-244B-B7F7-ED4AEFF610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92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download?doi=10.1.1.664.8982&amp;rep=rep1&amp;type=pdf" TargetMode="External"/><Relationship Id="rId4" Type="http://schemas.openxmlformats.org/officeDocument/2006/relationships/hyperlink" Target="http://www.mentalmunition.com/2016/02/scraping-crowd-sourced-shake-reports-to.html" TargetMode="External"/><Relationship Id="rId5" Type="http://schemas.openxmlformats.org/officeDocument/2006/relationships/hyperlink" Target="https://books.google.com/books?id=boYLDAAAQBAJ&amp;pg=PA64&amp;lpg=PA64&amp;dq=DYFI+Archive+webpage&amp;source=bl&amp;ots=ObR2JdgB46&amp;sig=G3Bcu9WTCx54Ci54oRGUr1omVNs&amp;hl=en&amp;sa=X&amp;ved=0ahUKEwiNvoSuxqfVAhUBTD4KHYriDogQ6AEIQDAE#v=onepage&amp;q=DYFI%20Archive%20webpage&amp;f=false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hyperlink" Target="https://doi.org/10.1016/j.cageo.2016.01.015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Earthquake Intensity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605572"/>
          </a:xfrm>
        </p:spPr>
        <p:txBody>
          <a:bodyPr>
            <a:normAutofit fontScale="92500" lnSpcReduction="10000"/>
          </a:bodyPr>
          <a:lstStyle/>
          <a:p>
            <a:r>
              <a:rPr lang="en-US" sz="2400" i="1" dirty="0"/>
              <a:t>Using Data Science for better understanding</a:t>
            </a:r>
          </a:p>
          <a:p>
            <a:endParaRPr lang="en-US" sz="2400" dirty="0"/>
          </a:p>
          <a:p>
            <a:r>
              <a:rPr lang="en-US" sz="2400" dirty="0"/>
              <a:t>Eric Hepp</a:t>
            </a:r>
          </a:p>
        </p:txBody>
      </p:sp>
      <p:sp>
        <p:nvSpPr>
          <p:cNvPr id="4" name="Cube 3"/>
          <p:cNvSpPr/>
          <p:nvPr/>
        </p:nvSpPr>
        <p:spPr>
          <a:xfrm>
            <a:off x="376518" y="336176"/>
            <a:ext cx="1842247" cy="1828800"/>
          </a:xfrm>
          <a:prstGeom prst="cube">
            <a:avLst/>
          </a:prstGeom>
          <a:solidFill>
            <a:schemeClr val="accent6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E</a:t>
            </a:r>
            <a:r>
              <a:rPr lang="en-US" sz="4400" baseline="30000" dirty="0" smtClean="0">
                <a:solidFill>
                  <a:schemeClr val="tx1"/>
                </a:solidFill>
              </a:rPr>
              <a:t>3</a:t>
            </a:r>
            <a:endParaRPr lang="en-US" sz="4400" baseline="3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09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345" y="136985"/>
            <a:ext cx="7225329" cy="286794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01695" y="106895"/>
            <a:ext cx="3634810" cy="14189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Weighted bootstrap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345" y="3121826"/>
            <a:ext cx="7225329" cy="29157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095" y="1340342"/>
            <a:ext cx="426342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Generate Pseudo Random Number  (prn)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Select next sample</a:t>
            </a:r>
            <a:endParaRPr lang="en-US" dirty="0"/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If prn &gt; category weight, append sample to bootstrap data,  else discard (with replace)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Repeat until new bootstrap is same length as original dataset</a:t>
            </a:r>
            <a:endParaRPr lang="en-US" dirty="0"/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Weights</a:t>
            </a:r>
            <a:r>
              <a:rPr lang="en-US" dirty="0" smtClean="0"/>
              <a:t>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Mag &lt;= 3		0.75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Mag &lt;= 4		0.95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Mag &lt;= 5		0.9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Mag &lt;= 6		0.1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else			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32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75279" y="173679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CDI / MMI comparison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65860" y="293986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Can one predict the other?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148854" y="632982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Maximum Intensity Data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22" y="1156202"/>
            <a:ext cx="4811294" cy="47190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093" y="1156202"/>
            <a:ext cx="5486759" cy="471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6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6" y="1279663"/>
            <a:ext cx="11048448" cy="429934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65779" y="334619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Regional Differences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065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5779" y="334619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Predict ”Expert” MMI  from “Citizen” CDI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5779" y="1060942"/>
            <a:ext cx="525850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Method:   </a:t>
            </a:r>
            <a:r>
              <a:rPr lang="en-US" dirty="0" smtClean="0"/>
              <a:t>Classification Models</a:t>
            </a:r>
            <a:endParaRPr lang="en-US" dirty="0"/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Convert MMI to Integer </a:t>
            </a:r>
            <a:r>
              <a:rPr lang="en-US" dirty="0" smtClean="0"/>
              <a:t>Numbers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11 prediction classes </a:t>
            </a:r>
            <a:r>
              <a:rPr lang="cs-CZ" dirty="0" smtClean="0"/>
              <a:t>[0 </a:t>
            </a:r>
            <a:r>
              <a:rPr lang="cs-CZ" dirty="0"/>
              <a:t>1 2 3 4 5 6 7 8 9 10]</a:t>
            </a:r>
            <a:endParaRPr lang="en-US" dirty="0"/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Bootstrap with weighting to increase large quakes</a:t>
            </a:r>
            <a:endParaRPr lang="en-US" dirty="0" smtClean="0"/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Use additional </a:t>
            </a:r>
            <a:r>
              <a:rPr lang="en-US" dirty="0" smtClean="0"/>
              <a:t>information: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US Region:  West, Central, East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Depth of earthquake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Number </a:t>
            </a:r>
            <a:r>
              <a:rPr lang="en-US" dirty="0" smtClean="0"/>
              <a:t>of DYFI reports </a:t>
            </a:r>
            <a:r>
              <a:rPr lang="en-US" dirty="0" smtClean="0"/>
              <a:t>(</a:t>
            </a:r>
            <a:r>
              <a:rPr lang="en-US" dirty="0" smtClean="0"/>
              <a:t>many are better than one)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28379" y="1060942"/>
            <a:ext cx="541912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Modeling Path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Logistic Regression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CV with Bucket of Classifiers  (Random Forest best)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Random Forest alone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Gridsearch</a:t>
            </a:r>
            <a:r>
              <a:rPr lang="en-US" dirty="0"/>
              <a:t> for best Random Forest </a:t>
            </a:r>
            <a:r>
              <a:rPr lang="en-US" dirty="0" smtClean="0"/>
              <a:t>depth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Decision Tree to build tree for explanation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Add more factors and repeat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Logistic Regression for first pass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Gridsearch</a:t>
            </a:r>
            <a:r>
              <a:rPr lang="en-US" dirty="0" smtClean="0"/>
              <a:t> for best strength and penalty type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Determine list of contributing factors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CV with Bucket of Classifiers  </a:t>
            </a:r>
            <a:r>
              <a:rPr lang="en-US" dirty="0" smtClean="0"/>
              <a:t>(Gradient Boost best)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Gridsearch</a:t>
            </a:r>
            <a:r>
              <a:rPr lang="en-US" dirty="0" smtClean="0"/>
              <a:t> for best tree depth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4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8767697"/>
              </p:ext>
            </p:extLst>
          </p:nvPr>
        </p:nvGraphicFramePr>
        <p:xfrm>
          <a:off x="497950" y="1271038"/>
          <a:ext cx="11106862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7746"/>
                <a:gridCol w="1686880"/>
                <a:gridCol w="2122236"/>
              </a:tblGrid>
              <a:tr h="630141"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 Models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 </a:t>
                      </a:r>
                      <a:r>
                        <a:rPr lang="en-US" dirty="0" smtClean="0"/>
                        <a:t>Score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0" dirty="0" smtClean="0"/>
                        <a:t> vs Predicted Pearson 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 Regression on CDI, depth, # CDI reports, US </a:t>
                      </a:r>
                      <a:r>
                        <a:rPr lang="en-US" dirty="0" smtClean="0"/>
                        <a:t>Region,</a:t>
                      </a:r>
                      <a:r>
                        <a:rPr lang="en-US" baseline="0" dirty="0" smtClean="0"/>
                        <a:t> C=1, pen=l2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0.449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CV with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Suite of Classifiers:</a:t>
                      </a:r>
                      <a:r>
                        <a:rPr lang="en-US" baseline="0" dirty="0" smtClean="0"/>
                        <a:t> Random Forest was best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 alone,</a:t>
                      </a:r>
                      <a:r>
                        <a:rPr lang="en-US" baseline="0" dirty="0" smtClean="0"/>
                        <a:t> using same training/test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GridSearch</a:t>
                      </a:r>
                      <a:r>
                        <a:rPr lang="en-US" baseline="0" dirty="0" smtClean="0"/>
                        <a:t> on depth of random 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Decision Tree (run just to get tree</a:t>
                      </a:r>
                      <a:r>
                        <a:rPr lang="en-US" baseline="0" dirty="0" smtClean="0"/>
                        <a:t> graph for explanatory chart)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LR with additional features (hour</a:t>
                      </a:r>
                      <a:r>
                        <a:rPr lang="en-US" baseline="0" dirty="0" smtClean="0"/>
                        <a:t> of day, crust thickness and density, reporting station, magnitude calculation details)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LR with </a:t>
                      </a:r>
                      <a:r>
                        <a:rPr lang="en-US" dirty="0" err="1" smtClean="0"/>
                        <a:t>GridSearch</a:t>
                      </a:r>
                      <a:r>
                        <a:rPr lang="en-US" dirty="0" smtClean="0"/>
                        <a:t> on expanded factors  (</a:t>
                      </a:r>
                      <a:r>
                        <a:rPr lang="en-US" dirty="0" smtClean="0"/>
                        <a:t>C=14.51,  </a:t>
                      </a:r>
                      <a:r>
                        <a:rPr lang="en-US" dirty="0" smtClean="0"/>
                        <a:t>Lasso)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CV with Suite of Classifiers using </a:t>
                      </a:r>
                      <a:r>
                        <a:rPr lang="en-US" dirty="0" smtClean="0"/>
                        <a:t>expanded</a:t>
                      </a:r>
                      <a:r>
                        <a:rPr lang="en-US" baseline="0" dirty="0" smtClean="0"/>
                        <a:t> factors:  Gradient 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Gradient</a:t>
                      </a:r>
                      <a:r>
                        <a:rPr lang="en-US" baseline="0" dirty="0" smtClean="0"/>
                        <a:t> Boost alone, using expanded factors and same training/test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816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703" y="333562"/>
            <a:ext cx="7326406" cy="54662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2624" y="2106518"/>
            <a:ext cx="43127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Classifiers Employed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LR: 	</a:t>
            </a:r>
            <a:r>
              <a:rPr lang="en-US" dirty="0" err="1" smtClean="0"/>
              <a:t>LogisticRegression</a:t>
            </a:r>
            <a:r>
              <a:rPr lang="en-US" dirty="0" smtClean="0"/>
              <a:t>()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LDA: 	</a:t>
            </a:r>
            <a:r>
              <a:rPr lang="en-US" dirty="0" err="1" smtClean="0"/>
              <a:t>LinearDiscriminantAnalysis</a:t>
            </a:r>
            <a:r>
              <a:rPr lang="en-US" dirty="0" smtClean="0"/>
              <a:t>()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QDA: 	</a:t>
            </a:r>
            <a:r>
              <a:rPr lang="en-US" dirty="0" err="1" smtClean="0"/>
              <a:t>QuadraticDiscriminantAnalysis</a:t>
            </a:r>
            <a:r>
              <a:rPr lang="en-US" dirty="0" smtClean="0"/>
              <a:t>()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KNN: 	</a:t>
            </a:r>
            <a:r>
              <a:rPr lang="en-US" dirty="0" err="1" smtClean="0"/>
              <a:t>KNeighborsClassifier</a:t>
            </a:r>
            <a:r>
              <a:rPr lang="en-US" dirty="0" smtClean="0"/>
              <a:t>()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CART: </a:t>
            </a:r>
            <a:r>
              <a:rPr lang="en-US" dirty="0" err="1" smtClean="0"/>
              <a:t>DecisionTreeClassifier</a:t>
            </a:r>
            <a:r>
              <a:rPr lang="en-US" dirty="0" smtClean="0"/>
              <a:t>()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RFST: 	</a:t>
            </a:r>
            <a:r>
              <a:rPr lang="en-US" dirty="0" err="1" smtClean="0"/>
              <a:t>RandomForestClassifier</a:t>
            </a:r>
            <a:r>
              <a:rPr lang="en-US" dirty="0" smtClean="0"/>
              <a:t>()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GB: 	</a:t>
            </a:r>
            <a:r>
              <a:rPr lang="en-US" dirty="0" err="1" smtClean="0"/>
              <a:t>GradientBoostingClassifier</a:t>
            </a:r>
            <a:r>
              <a:rPr lang="en-US" dirty="0" smtClean="0"/>
              <a:t>()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ADA: 	</a:t>
            </a:r>
            <a:r>
              <a:rPr lang="en-US" dirty="0" err="1" smtClean="0"/>
              <a:t>AdaBoostClassifier</a:t>
            </a:r>
            <a:r>
              <a:rPr lang="en-US" dirty="0" smtClean="0"/>
              <a:t>()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SVM: 	SVC()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GNB: 	</a:t>
            </a:r>
            <a:r>
              <a:rPr lang="en-US" dirty="0" err="1" smtClean="0"/>
              <a:t>GaussianNB</a:t>
            </a:r>
            <a:r>
              <a:rPr lang="en-US" dirty="0" smtClean="0"/>
              <a:t>()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BNB: 	</a:t>
            </a:r>
            <a:r>
              <a:rPr lang="en-US" dirty="0" err="1" smtClean="0"/>
              <a:t>BernoulliNB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61123" y="739589"/>
            <a:ext cx="20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Forest 0.79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1787" y="214971"/>
            <a:ext cx="3470045" cy="18915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Predict </a:t>
            </a:r>
            <a:r>
              <a:rPr lang="en-US" dirty="0" smtClean="0"/>
              <a:t>MMI  </a:t>
            </a:r>
            <a:r>
              <a:rPr lang="en-US" dirty="0" smtClean="0"/>
              <a:t>from </a:t>
            </a:r>
            <a:r>
              <a:rPr lang="en-US" dirty="0" smtClean="0"/>
              <a:t>CDI</a:t>
            </a:r>
          </a:p>
          <a:p>
            <a:endParaRPr lang="en-US" dirty="0"/>
          </a:p>
          <a:p>
            <a:r>
              <a:rPr lang="en-US" dirty="0" smtClean="0"/>
              <a:t>Basic Factors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939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295400"/>
            <a:ext cx="11442700" cy="42672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593976" y="1425388"/>
            <a:ext cx="995083" cy="188259"/>
          </a:xfrm>
          <a:prstGeom prst="round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589059" y="3702423"/>
            <a:ext cx="1107141" cy="179293"/>
          </a:xfrm>
          <a:prstGeom prst="round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139517" y="3693457"/>
            <a:ext cx="1147483" cy="197225"/>
          </a:xfrm>
          <a:prstGeom prst="round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930400" y="3715867"/>
            <a:ext cx="1156259" cy="174815"/>
          </a:xfrm>
          <a:prstGeom prst="round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74109" y="121023"/>
            <a:ext cx="7167985" cy="6577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Decision Tree Selection Process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86256" y="1479176"/>
            <a:ext cx="3651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 uses many of these</a:t>
            </a:r>
          </a:p>
          <a:p>
            <a:r>
              <a:rPr lang="en-US" dirty="0"/>
              <a:t> </a:t>
            </a:r>
            <a:r>
              <a:rPr lang="en-US" dirty="0" smtClean="0"/>
              <a:t>   - selects random factors</a:t>
            </a:r>
          </a:p>
          <a:p>
            <a:r>
              <a:rPr lang="en-US" dirty="0"/>
              <a:t> </a:t>
            </a:r>
            <a:r>
              <a:rPr lang="en-US" dirty="0" smtClean="0"/>
              <a:t>   - selects random samples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4515" y="1479176"/>
            <a:ext cx="3651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 that CDI, Depth, Region and n</a:t>
            </a:r>
            <a:r>
              <a:rPr lang="en-US" dirty="0" smtClean="0"/>
              <a:t>umber of DYFI reports were all </a:t>
            </a:r>
          </a:p>
          <a:p>
            <a:r>
              <a:rPr lang="en-US" dirty="0"/>
              <a:t>u</a:t>
            </a:r>
            <a:r>
              <a:rPr lang="en-US" dirty="0" smtClean="0"/>
              <a:t>sed to make branching decisions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24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77000" y="1257300"/>
            <a:ext cx="462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Method:   </a:t>
            </a:r>
            <a:r>
              <a:rPr lang="en-US" dirty="0" smtClean="0"/>
              <a:t>Random Forest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Convert MMI to Integer Numbers</a:t>
            </a:r>
          </a:p>
          <a:p>
            <a:endParaRPr lang="en-US" dirty="0" smtClean="0"/>
          </a:p>
          <a:p>
            <a:r>
              <a:rPr lang="en-US" dirty="0" smtClean="0"/>
              <a:t>Use additional information:</a:t>
            </a:r>
          </a:p>
          <a:p>
            <a:r>
              <a:rPr lang="en-US" dirty="0"/>
              <a:t>	</a:t>
            </a:r>
            <a:r>
              <a:rPr lang="en-US" dirty="0" smtClean="0"/>
              <a:t>US Region:  West, Central, East</a:t>
            </a:r>
          </a:p>
          <a:p>
            <a:r>
              <a:rPr lang="en-US" dirty="0"/>
              <a:t>	</a:t>
            </a:r>
            <a:r>
              <a:rPr lang="en-US" dirty="0" smtClean="0"/>
              <a:t>Depth of earthquake</a:t>
            </a:r>
          </a:p>
          <a:p>
            <a:r>
              <a:rPr lang="en-US" dirty="0"/>
              <a:t>	</a:t>
            </a:r>
            <a:r>
              <a:rPr lang="en-US" dirty="0" smtClean="0"/>
              <a:t>Number of DYFI reports </a:t>
            </a:r>
          </a:p>
          <a:p>
            <a:r>
              <a:rPr lang="en-US" dirty="0"/>
              <a:t>	</a:t>
            </a:r>
            <a:r>
              <a:rPr lang="en-US" dirty="0" smtClean="0"/>
              <a:t>			(many are better than one)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65779" y="334619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Predict ”Expert” MMI  from “Citizen” CDI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79" y="955862"/>
            <a:ext cx="47752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6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0" y="214971"/>
            <a:ext cx="7645399" cy="568714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71787" y="214971"/>
            <a:ext cx="3470045" cy="18915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Predict </a:t>
            </a:r>
            <a:r>
              <a:rPr lang="en-US" dirty="0" smtClean="0"/>
              <a:t>MMI  </a:t>
            </a:r>
            <a:r>
              <a:rPr lang="en-US" dirty="0" smtClean="0"/>
              <a:t>from </a:t>
            </a:r>
            <a:r>
              <a:rPr lang="en-US" dirty="0" smtClean="0"/>
              <a:t>CDI</a:t>
            </a:r>
          </a:p>
          <a:p>
            <a:endParaRPr lang="en-US" dirty="0"/>
          </a:p>
          <a:p>
            <a:r>
              <a:rPr lang="en-US" dirty="0" smtClean="0"/>
              <a:t>Expanded Factors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1787" y="2652618"/>
            <a:ext cx="43127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Classifiers Employed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LR: 	</a:t>
            </a:r>
            <a:r>
              <a:rPr lang="en-US" dirty="0" err="1" smtClean="0"/>
              <a:t>LogisticRegression</a:t>
            </a:r>
            <a:r>
              <a:rPr lang="en-US" dirty="0" smtClean="0"/>
              <a:t>()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LDA: 	</a:t>
            </a:r>
            <a:r>
              <a:rPr lang="en-US" dirty="0" err="1" smtClean="0"/>
              <a:t>LinearDiscriminantAnalysis</a:t>
            </a:r>
            <a:r>
              <a:rPr lang="en-US" dirty="0" smtClean="0"/>
              <a:t>()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KNN: 	</a:t>
            </a:r>
            <a:r>
              <a:rPr lang="en-US" dirty="0" err="1" smtClean="0"/>
              <a:t>KNeighborsClassifier</a:t>
            </a:r>
            <a:r>
              <a:rPr lang="en-US" dirty="0" smtClean="0"/>
              <a:t>()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CART: </a:t>
            </a:r>
            <a:r>
              <a:rPr lang="en-US" dirty="0" err="1" smtClean="0"/>
              <a:t>DecisionTreeClassifier</a:t>
            </a:r>
            <a:r>
              <a:rPr lang="en-US" dirty="0" smtClean="0"/>
              <a:t>()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RFST: 	</a:t>
            </a:r>
            <a:r>
              <a:rPr lang="en-US" dirty="0" err="1" smtClean="0"/>
              <a:t>RandomForestClassifier</a:t>
            </a:r>
            <a:r>
              <a:rPr lang="en-US" dirty="0" smtClean="0"/>
              <a:t>()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GB: 	</a:t>
            </a:r>
            <a:r>
              <a:rPr lang="en-US" dirty="0" err="1" smtClean="0"/>
              <a:t>GradientBoostingClassifier</a:t>
            </a:r>
            <a:r>
              <a:rPr lang="en-US" dirty="0" smtClean="0"/>
              <a:t>()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ADA: 	</a:t>
            </a:r>
            <a:r>
              <a:rPr lang="en-US" dirty="0" err="1" smtClean="0"/>
              <a:t>AdaBoostClassifier</a:t>
            </a:r>
            <a:r>
              <a:rPr lang="en-US" dirty="0" smtClean="0"/>
              <a:t>()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SVM: 	SVC()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GNB: 	</a:t>
            </a:r>
            <a:r>
              <a:rPr lang="en-US" dirty="0" err="1" smtClean="0"/>
              <a:t>GaussianNB</a:t>
            </a:r>
            <a:r>
              <a:rPr lang="en-US" dirty="0" smtClean="0"/>
              <a:t>()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BNB: 	</a:t>
            </a:r>
            <a:r>
              <a:rPr lang="en-US" dirty="0" err="1" smtClean="0"/>
              <a:t>BernoulliNB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48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53045" y="209359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Predict Intensity with Distance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2422437"/>
              </p:ext>
            </p:extLst>
          </p:nvPr>
        </p:nvGraphicFramePr>
        <p:xfrm>
          <a:off x="7671802" y="1020880"/>
          <a:ext cx="3899646" cy="3517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65756" y="1020880"/>
            <a:ext cx="542870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Model:   Multiple </a:t>
            </a:r>
            <a:r>
              <a:rPr lang="en-US" dirty="0" smtClean="0"/>
              <a:t>Linear Regression </a:t>
            </a:r>
            <a:br>
              <a:rPr lang="en-US" dirty="0" smtClean="0"/>
            </a:br>
            <a:r>
              <a:rPr lang="en-US" dirty="0" smtClean="0"/>
              <a:t>			with Regularization</a:t>
            </a:r>
          </a:p>
          <a:p>
            <a:endParaRPr lang="en-US" dirty="0"/>
          </a:p>
          <a:p>
            <a:r>
              <a:rPr lang="en-US" dirty="0" smtClean="0"/>
              <a:t>Data:  1206 Quakes with 55,888 DYFI ”zip codes”</a:t>
            </a:r>
          </a:p>
          <a:p>
            <a:endParaRPr lang="en-US" dirty="0"/>
          </a:p>
          <a:p>
            <a:r>
              <a:rPr lang="en-US" dirty="0" smtClean="0"/>
              <a:t>Method: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Predict Community Decimal Intensity (CDI)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Predict Modified </a:t>
            </a:r>
            <a:r>
              <a:rPr lang="en-US" dirty="0" err="1" smtClean="0"/>
              <a:t>Mercalli</a:t>
            </a:r>
            <a:r>
              <a:rPr lang="en-US" dirty="0" smtClean="0"/>
              <a:t> Intensity (MMI)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Compare with published decay equations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/>
              <a:t>traditional factors: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Distance, Magnitude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Number of DYFI reports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 expanded factors:</a:t>
            </a:r>
          </a:p>
          <a:p>
            <a:r>
              <a:rPr lang="en-US" dirty="0"/>
              <a:t>	</a:t>
            </a:r>
            <a:r>
              <a:rPr lang="en-US" dirty="0" smtClean="0"/>
              <a:t>Distance, Magnitude, Depth, Crust Parameters,</a:t>
            </a:r>
            <a:br>
              <a:rPr lang="en-US" dirty="0" smtClean="0"/>
            </a:br>
            <a:r>
              <a:rPr lang="en-US" dirty="0" smtClean="0"/>
              <a:t>       Magnitude Calculation Method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2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367747" y="185532"/>
            <a:ext cx="9603275" cy="4704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Community Decimal </a:t>
            </a:r>
            <a:r>
              <a:rPr lang="en-US" smtClean="0"/>
              <a:t>Intensity Usefulness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7260" y="1170009"/>
            <a:ext cx="11121887" cy="255454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Conclusion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:  Based on this dataset,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Community Decimal Intensity (CDI) is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useful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as initial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evaluator;  it is cheap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and easy to collect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data.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It can be a reasonable predictor of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Modified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Mercalli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Intensity (MMI) when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considering the maximum values of each which occur near earthquake epicenter, especially when combined with additional factors of depth and region.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CDI can be predicted from magnitude and distance when enhanced by additional non-traditional factors.</a:t>
            </a:r>
          </a:p>
        </p:txBody>
      </p:sp>
    </p:spTree>
    <p:extLst>
      <p:ext uri="{BB962C8B-B14F-4D97-AF65-F5344CB8AC3E}">
        <p14:creationId xmlns:p14="http://schemas.microsoft.com/office/powerpoint/2010/main" val="121343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203" y="895447"/>
            <a:ext cx="3077493" cy="22793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203" y="3365202"/>
            <a:ext cx="3077493" cy="23372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0310" y="1103923"/>
            <a:ext cx="411937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600" dirty="0"/>
              <a:t>R</a:t>
            </a:r>
            <a:r>
              <a:rPr lang="en-US" sz="1600" baseline="30000" dirty="0"/>
              <a:t>2</a:t>
            </a:r>
            <a:r>
              <a:rPr lang="en-US" sz="1600" dirty="0"/>
              <a:t>: </a:t>
            </a:r>
            <a:r>
              <a:rPr lang="en-US" sz="1600" dirty="0" smtClean="0"/>
              <a:t>18</a:t>
            </a:r>
            <a:r>
              <a:rPr lang="en-US" sz="1600" dirty="0" smtClean="0"/>
              <a:t>% </a:t>
            </a:r>
            <a:r>
              <a:rPr lang="en-US" sz="1600" dirty="0" smtClean="0"/>
              <a:t>- difference </a:t>
            </a:r>
            <a:r>
              <a:rPr lang="en-US" sz="1600" dirty="0" smtClean="0"/>
              <a:t>between the average CDI earthquake intensity for all observations </a:t>
            </a:r>
            <a:r>
              <a:rPr lang="en-US" sz="1600" dirty="0" smtClean="0"/>
              <a:t>is explained by modeling with:</a:t>
            </a:r>
          </a:p>
          <a:p>
            <a:endParaRPr lang="en-US" sz="1600" dirty="0"/>
          </a:p>
          <a:p>
            <a:r>
              <a:rPr lang="en-US" sz="1600" dirty="0" smtClean="0"/>
              <a:t>Magnitude </a:t>
            </a:r>
            <a:r>
              <a:rPr lang="en-US" sz="1600" dirty="0"/>
              <a:t>&amp; Distance only</a:t>
            </a:r>
          </a:p>
          <a:p>
            <a:endParaRPr lang="en-US" sz="16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540309" y="3403799"/>
            <a:ext cx="4382419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: 45</a:t>
            </a:r>
            <a:r>
              <a:rPr lang="en-US" dirty="0"/>
              <a:t>% </a:t>
            </a:r>
            <a:r>
              <a:rPr lang="en-US" dirty="0" smtClean="0"/>
              <a:t>- difference </a:t>
            </a:r>
            <a:r>
              <a:rPr lang="en-US" dirty="0"/>
              <a:t>between average CDI intensity of all earthquakes and </a:t>
            </a:r>
            <a:r>
              <a:rPr lang="en-US" dirty="0" smtClean="0"/>
              <a:t>what is explained by modeling with:</a:t>
            </a:r>
          </a:p>
          <a:p>
            <a:endParaRPr lang="en-US" dirty="0"/>
          </a:p>
          <a:p>
            <a:r>
              <a:rPr lang="en-US" sz="1600" dirty="0"/>
              <a:t>Magnitude and Distance    and </a:t>
            </a:r>
            <a:r>
              <a:rPr lang="mr-IN" sz="1600" dirty="0"/>
              <a:t>…</a:t>
            </a:r>
            <a:endParaRPr lang="en-US" sz="1600" dirty="0"/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Depth,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Crustal Density &amp; Thickness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Method of computing magnitude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40310" y="237196"/>
            <a:ext cx="9603275" cy="556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Predict CDI at Distance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988" y="895446"/>
            <a:ext cx="3346004" cy="2369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987" y="3403799"/>
            <a:ext cx="3346139" cy="229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4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52421" y="309567"/>
            <a:ext cx="3768643" cy="16194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Distribution characteristics </a:t>
            </a:r>
            <a:r>
              <a:rPr lang="en-US" smtClean="0"/>
              <a:t>of Sample Data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411" y="154314"/>
            <a:ext cx="6926893" cy="26908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411" y="3038812"/>
            <a:ext cx="6926893" cy="27522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9530" y="2115482"/>
            <a:ext cx="438241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Filtered to samples with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CDI 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MMI</a:t>
            </a:r>
          </a:p>
        </p:txBody>
      </p:sp>
    </p:spTree>
    <p:extLst>
      <p:ext uri="{BB962C8B-B14F-4D97-AF65-F5344CB8AC3E}">
        <p14:creationId xmlns:p14="http://schemas.microsoft.com/office/powerpoint/2010/main" val="1675575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658" y="3335940"/>
            <a:ext cx="3438453" cy="24257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114" y="3335939"/>
            <a:ext cx="3504702" cy="24257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0415" y="4591519"/>
            <a:ext cx="3945699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Interestingly,  this model’s predictions align more closely with the USGS equations for predicting MMI</a:t>
            </a:r>
          </a:p>
          <a:p>
            <a:r>
              <a:rPr lang="en-US" sz="1600" dirty="0" smtClean="0"/>
              <a:t>Possibly because additional factors draw CDI toward MMI scale?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114" y="83102"/>
            <a:ext cx="7482997" cy="30282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0415" y="1691429"/>
            <a:ext cx="399241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Weighted Bootstrap filtered to samples with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CDI  (with 5 or more records per quake)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MMI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00416" y="3224072"/>
            <a:ext cx="1174941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158265" y="147358"/>
            <a:ext cx="3768643" cy="1413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Distribution characteristics CDI Test/Train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53696" y="3335939"/>
            <a:ext cx="3768643" cy="1413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Comparison with USGS MMI Curve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2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37190" y="290615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Predict MMI from </a:t>
            </a:r>
          </a:p>
          <a:p>
            <a:r>
              <a:rPr lang="en-US" dirty="0" smtClean="0"/>
              <a:t>Magnitude and Distance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7190" y="1990159"/>
            <a:ext cx="4622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explains 91% of the</a:t>
            </a:r>
            <a:r>
              <a:rPr lang="en-US" dirty="0"/>
              <a:t> difference between average </a:t>
            </a:r>
            <a:r>
              <a:rPr lang="en-US" dirty="0" smtClean="0"/>
              <a:t>MMI </a:t>
            </a:r>
            <a:r>
              <a:rPr lang="en-US" dirty="0"/>
              <a:t>intensity of all earthquakes and actual intensity </a:t>
            </a:r>
            <a:r>
              <a:rPr lang="en-US" dirty="0" smtClean="0"/>
              <a:t>observed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/>
          </a:p>
          <a:p>
            <a:r>
              <a:rPr lang="mr-IN" dirty="0" smtClean="0"/>
              <a:t>…</a:t>
            </a:r>
            <a:r>
              <a:rPr lang="en-US" dirty="0" smtClean="0"/>
              <a:t> and only magnitude and distance were used!</a:t>
            </a:r>
          </a:p>
          <a:p>
            <a:endParaRPr lang="en-US" dirty="0"/>
          </a:p>
          <a:p>
            <a:r>
              <a:rPr lang="en-US" dirty="0" smtClean="0"/>
              <a:t>What’s up with this?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 reported and reviewed by experts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Reported over longer period of time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Includes larger proportion of high magnitude earthquakes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18136" y="1339850"/>
            <a:ext cx="338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Modified </a:t>
            </a:r>
            <a:r>
              <a:rPr lang="en-US" dirty="0" err="1" smtClean="0"/>
              <a:t>Mercalli</a:t>
            </a:r>
            <a:r>
              <a:rPr lang="en-US" dirty="0" smtClean="0"/>
              <a:t> Intensity (MMI)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760" y="140303"/>
            <a:ext cx="3905717" cy="2944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759" y="3234666"/>
            <a:ext cx="3905717" cy="26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2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52421" y="309567"/>
            <a:ext cx="3768643" cy="16194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Distribution characteristics </a:t>
            </a:r>
            <a:r>
              <a:rPr lang="en-US" smtClean="0"/>
              <a:t>of Sample Data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411" y="154314"/>
            <a:ext cx="6926893" cy="26908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9530" y="2115482"/>
            <a:ext cx="438241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Filtered to samples with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CDI  (with 5 or more records per quake)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MMI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411" y="2977256"/>
            <a:ext cx="6926893" cy="28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80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647239"/>
            <a:ext cx="9605635" cy="1059305"/>
          </a:xfrm>
        </p:spPr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0" y="2017343"/>
            <a:ext cx="4848961" cy="344152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 smtClean="0">
              <a:hlinkClick r:id="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>
                <a:hlinkClick r:id=""/>
              </a:rPr>
              <a:t>Wald, David J.  </a:t>
            </a:r>
            <a:r>
              <a:rPr lang="en-US" sz="1600" dirty="0">
                <a:hlinkClick r:id="rId3"/>
              </a:rPr>
              <a:t>(2011). USGS “Did You Feel It?” Internet-based macroseismic intensity maps. </a:t>
            </a:r>
            <a:r>
              <a:rPr lang="en-US" sz="1600" dirty="0" smtClean="0">
                <a:hlinkClick r:id="rId3"/>
              </a:rPr>
              <a:t> ANNALS </a:t>
            </a:r>
            <a:r>
              <a:rPr lang="en-US" sz="1600" dirty="0">
                <a:hlinkClick r:id="rId3"/>
              </a:rPr>
              <a:t>OF GEOPHYSICS, </a:t>
            </a:r>
            <a:r>
              <a:rPr lang="en-US" sz="1600" dirty="0" smtClean="0">
                <a:hlinkClick r:id="rId3"/>
              </a:rPr>
              <a:t>54.6</a:t>
            </a:r>
            <a:endParaRPr lang="en-US" sz="16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>
                <a:hlinkClick r:id="rId4"/>
              </a:rPr>
              <a:t>Oklahoma Example: Matthew Schroyer paper</a:t>
            </a:r>
            <a:endParaRPr lang="en-US" sz="16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>
                <a:hlinkClick r:id="rId5"/>
              </a:rPr>
              <a:t>Crowdsourced Geographic Information use in Govt.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445302" y="1209147"/>
            <a:ext cx="494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References</a:t>
            </a:r>
            <a:endParaRPr lang="en-US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222124" y="2026968"/>
            <a:ext cx="31531" cy="332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USGS: Common Catalog</a:t>
            </a:r>
          </a:p>
          <a:p>
            <a:pPr lvl="1"/>
            <a:r>
              <a:rPr lang="en-US" dirty="0" smtClean="0"/>
              <a:t>Aggregation of Earthquake Events from many reporting agencies</a:t>
            </a:r>
          </a:p>
          <a:p>
            <a:pPr lvl="1"/>
            <a:r>
              <a:rPr lang="en-US" dirty="0" smtClean="0"/>
              <a:t>Includes “Did You Feel It,” CDI data, </a:t>
            </a:r>
            <a:br>
              <a:rPr lang="en-US" dirty="0" smtClean="0"/>
            </a:br>
            <a:r>
              <a:rPr lang="en-US" dirty="0" smtClean="0"/>
              <a:t>MMI and Magnitude </a:t>
            </a:r>
          </a:p>
          <a:p>
            <a:r>
              <a:rPr lang="en-US" dirty="0" smtClean="0"/>
              <a:t>LLNL: Crust 1.0 Model</a:t>
            </a:r>
          </a:p>
          <a:p>
            <a:pPr lvl="1"/>
            <a:r>
              <a:rPr lang="en-US" dirty="0" smtClean="0"/>
              <a:t>Crustal Boundary and Density Data</a:t>
            </a:r>
          </a:p>
        </p:txBody>
      </p:sp>
    </p:spTree>
    <p:extLst>
      <p:ext uri="{BB962C8B-B14F-4D97-AF65-F5344CB8AC3E}">
        <p14:creationId xmlns:p14="http://schemas.microsoft.com/office/powerpoint/2010/main" val="16574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3" y="982469"/>
            <a:ext cx="11002618" cy="46430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043" y="5665305"/>
            <a:ext cx="1100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Zhu, L.F., Pan, Z., Sun, J.Z., (2016). Visualization and dissemination of global crustal models on virtual globes, Computers and Geosciences v90, Part A, 34-40.  Elsevier, </a:t>
            </a:r>
            <a:r>
              <a:rPr lang="mr-IN" sz="1000" dirty="0">
                <a:hlinkClick r:id="rId3" tooltip="Persistent link using digital object identifier"/>
              </a:rPr>
              <a:t>https://doi.org/10.1016/j.cageo.2016.01.015</a:t>
            </a:r>
            <a:endParaRPr lang="en-US" sz="1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21553" y="267350"/>
            <a:ext cx="9605635" cy="10593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Global Crustal Model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9044136" y="5865360"/>
            <a:ext cx="3147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igppweb.ucsd.edu</a:t>
            </a:r>
            <a:r>
              <a:rPr lang="en-US" sz="1000" dirty="0"/>
              <a:t>/~</a:t>
            </a:r>
            <a:r>
              <a:rPr lang="en-US" sz="1000" dirty="0" err="1"/>
              <a:t>gabi</a:t>
            </a:r>
            <a:r>
              <a:rPr lang="en-US" sz="1000" dirty="0"/>
              <a:t>/crust1.html#visualization</a:t>
            </a:r>
          </a:p>
        </p:txBody>
      </p:sp>
    </p:spTree>
    <p:extLst>
      <p:ext uri="{BB962C8B-B14F-4D97-AF65-F5344CB8AC3E}">
        <p14:creationId xmlns:p14="http://schemas.microsoft.com/office/powerpoint/2010/main" val="99244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546" y="1518249"/>
            <a:ext cx="4893661" cy="44551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096" y="1518249"/>
            <a:ext cx="2686928" cy="44551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3708" y="1518249"/>
            <a:ext cx="2319319" cy="445519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842253" y="267349"/>
            <a:ext cx="9605635" cy="10593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Did You Feel It?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1842253" y="797002"/>
            <a:ext cx="6435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https://earthquake.usgs.gov/earthquakes/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eventpage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unknown#tellus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114300"/>
            <a:ext cx="1566862" cy="58591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77096" y="114506"/>
            <a:ext cx="5117619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 decision tree is used to calculate  CDI  from </a:t>
            </a:r>
          </a:p>
          <a:p>
            <a:r>
              <a:rPr lang="en-US" dirty="0" smtClean="0"/>
              <a:t>these reports.   CDI = Community Decimal Intensity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0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9013372" y="2786743"/>
            <a:ext cx="2536371" cy="29826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ightning Bolt 4"/>
          <p:cNvSpPr/>
          <p:nvPr/>
        </p:nvSpPr>
        <p:spPr>
          <a:xfrm>
            <a:off x="10091058" y="4201886"/>
            <a:ext cx="914400" cy="91440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89857" y="3004749"/>
            <a:ext cx="8773886" cy="54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044991" y="2786743"/>
            <a:ext cx="25047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1092543" y="4844144"/>
            <a:ext cx="500742" cy="6368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0548258" y="5001977"/>
            <a:ext cx="544285" cy="615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/>
          <p:cNvSpPr/>
          <p:nvPr/>
        </p:nvSpPr>
        <p:spPr>
          <a:xfrm rot="15166584">
            <a:off x="9187542" y="3842657"/>
            <a:ext cx="1817915" cy="1431461"/>
          </a:xfrm>
          <a:prstGeom prst="arc">
            <a:avLst>
              <a:gd name="adj1" fmla="val 13889850"/>
              <a:gd name="adj2" fmla="val 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 rot="15166584">
            <a:off x="8386539" y="3413357"/>
            <a:ext cx="2149296" cy="1816549"/>
          </a:xfrm>
          <a:prstGeom prst="arc">
            <a:avLst>
              <a:gd name="adj1" fmla="val 13686599"/>
              <a:gd name="adj2" fmla="val 623554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rot="15666256">
            <a:off x="7069094" y="3389399"/>
            <a:ext cx="2723780" cy="2038639"/>
          </a:xfrm>
          <a:prstGeom prst="arc">
            <a:avLst>
              <a:gd name="adj1" fmla="val 12849011"/>
              <a:gd name="adj2" fmla="val 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rot="15666256">
            <a:off x="5565878" y="3389400"/>
            <a:ext cx="2723780" cy="2038639"/>
          </a:xfrm>
          <a:prstGeom prst="arc">
            <a:avLst>
              <a:gd name="adj1" fmla="val 12849011"/>
              <a:gd name="adj2" fmla="val 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15666256">
            <a:off x="2426831" y="3389398"/>
            <a:ext cx="2723780" cy="2038639"/>
          </a:xfrm>
          <a:prstGeom prst="arc">
            <a:avLst>
              <a:gd name="adj1" fmla="val 12849011"/>
              <a:gd name="adj2" fmla="val 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 rot="15666256">
            <a:off x="4158414" y="3389395"/>
            <a:ext cx="2723780" cy="2038639"/>
          </a:xfrm>
          <a:prstGeom prst="arc">
            <a:avLst>
              <a:gd name="adj1" fmla="val 12849011"/>
              <a:gd name="adj2" fmla="val 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0297367" y="2439402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Epicenter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646937" y="4300644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Hypocenter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10597571" y="2819404"/>
            <a:ext cx="14630" cy="173889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854173" y="2624068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Epicentral</a:t>
            </a:r>
            <a:r>
              <a:rPr lang="en-US" dirty="0" smtClean="0"/>
              <a:t> Distance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37" idx="1"/>
          </p:cNvCxnSpPr>
          <p:nvPr/>
        </p:nvCxnSpPr>
        <p:spPr>
          <a:xfrm flipH="1">
            <a:off x="5196489" y="2808734"/>
            <a:ext cx="16576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76200" y="1100033"/>
            <a:ext cx="12017829" cy="1339364"/>
            <a:chOff x="-32658" y="244399"/>
            <a:chExt cx="12224658" cy="1309497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44399"/>
              <a:ext cx="12192000" cy="53966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2658" y="726385"/>
              <a:ext cx="12192000" cy="827511"/>
            </a:xfrm>
            <a:prstGeom prst="rect">
              <a:avLst/>
            </a:prstGeom>
          </p:spPr>
        </p:pic>
      </p:grpSp>
      <p:sp>
        <p:nvSpPr>
          <p:cNvPr id="44" name="Title 1"/>
          <p:cNvSpPr txBox="1">
            <a:spLocks/>
          </p:cNvSpPr>
          <p:nvPr/>
        </p:nvSpPr>
        <p:spPr>
          <a:xfrm>
            <a:off x="308579" y="370104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Intensity and Distance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10065513" y="3191666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Depth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5196489" y="3067131"/>
            <a:ext cx="4998741" cy="1491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992840">
            <a:off x="6859669" y="3853832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Hypocentral</a:t>
            </a:r>
            <a:r>
              <a:rPr lang="en-US" dirty="0" smtClean="0"/>
              <a:t> 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0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380804" y="2677886"/>
            <a:ext cx="3374571" cy="729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INTENSITY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62423" y="1468735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Magnitude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017746" y="1468735"/>
            <a:ext cx="2490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Crustal Properties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054865" y="14687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Depth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032737" y="1468735"/>
            <a:ext cx="127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Distance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232408" y="3990591"/>
            <a:ext cx="382245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Modified </a:t>
            </a:r>
            <a:r>
              <a:rPr lang="en-US" sz="2400" dirty="0" err="1" smtClean="0"/>
              <a:t>Mercalli</a:t>
            </a:r>
            <a:r>
              <a:rPr lang="en-US" sz="2400" dirty="0" smtClean="0"/>
              <a:t> (MMI)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Expert / Reviewed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May employ surface motion sensors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Modified and used in US from 1931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98594" y="3990591"/>
            <a:ext cx="4101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Community Decimal (CDI)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Crowd sourced from DYFI reports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Began 1991, in common use after 2001</a:t>
            </a:r>
            <a:endParaRPr lang="en-US" dirty="0"/>
          </a:p>
        </p:txBody>
      </p:sp>
      <p:cxnSp>
        <p:nvCxnSpPr>
          <p:cNvPr id="10" name="Elbow Connector 9"/>
          <p:cNvCxnSpPr>
            <a:stCxn id="3" idx="2"/>
            <a:endCxn id="2" idx="0"/>
          </p:cNvCxnSpPr>
          <p:nvPr/>
        </p:nvCxnSpPr>
        <p:spPr>
          <a:xfrm rot="16200000" flipH="1">
            <a:off x="4059082" y="668878"/>
            <a:ext cx="747486" cy="32705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6" idx="2"/>
            <a:endCxn id="2" idx="0"/>
          </p:cNvCxnSpPr>
          <p:nvPr/>
        </p:nvCxnSpPr>
        <p:spPr>
          <a:xfrm rot="16200000" flipH="1">
            <a:off x="4994546" y="1604342"/>
            <a:ext cx="747486" cy="13996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5" idx="2"/>
            <a:endCxn id="2" idx="0"/>
          </p:cNvCxnSpPr>
          <p:nvPr/>
        </p:nvCxnSpPr>
        <p:spPr>
          <a:xfrm rot="5400000">
            <a:off x="5931071" y="2067420"/>
            <a:ext cx="747486" cy="4734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" idx="2"/>
            <a:endCxn id="2" idx="0"/>
          </p:cNvCxnSpPr>
          <p:nvPr/>
        </p:nvCxnSpPr>
        <p:spPr>
          <a:xfrm rot="5400000">
            <a:off x="7291718" y="706773"/>
            <a:ext cx="747486" cy="31947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8488647">
            <a:off x="401606" y="1489658"/>
            <a:ext cx="1764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Contributing</a:t>
            </a:r>
          </a:p>
          <a:p>
            <a:r>
              <a:rPr lang="en-US" sz="2400" dirty="0" smtClean="0"/>
              <a:t>Factors: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 rot="18488647">
            <a:off x="473566" y="4082923"/>
            <a:ext cx="16321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Methods to</a:t>
            </a:r>
          </a:p>
          <a:p>
            <a:r>
              <a:rPr lang="en-US" sz="2400" dirty="0" smtClean="0"/>
              <a:t>Quantify:</a:t>
            </a:r>
            <a:endParaRPr lang="en-US" sz="2400" dirty="0"/>
          </a:p>
        </p:txBody>
      </p:sp>
      <p:cxnSp>
        <p:nvCxnSpPr>
          <p:cNvPr id="22" name="Elbow Connector 21"/>
          <p:cNvCxnSpPr>
            <a:stCxn id="2" idx="2"/>
            <a:endCxn id="7" idx="0"/>
          </p:cNvCxnSpPr>
          <p:nvPr/>
        </p:nvCxnSpPr>
        <p:spPr>
          <a:xfrm rot="5400000">
            <a:off x="4814183" y="2736684"/>
            <a:ext cx="583362" cy="19244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2" idx="2"/>
            <a:endCxn id="8" idx="0"/>
          </p:cNvCxnSpPr>
          <p:nvPr/>
        </p:nvCxnSpPr>
        <p:spPr>
          <a:xfrm rot="16200000" flipH="1">
            <a:off x="7217102" y="2258217"/>
            <a:ext cx="583362" cy="28813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308579" y="38263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Intensity factors and Measurement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65475" y="2805136"/>
            <a:ext cx="3793474" cy="461665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GOAL:  Predict it Better!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stCxn id="9" idx="1"/>
            <a:endCxn id="2" idx="3"/>
          </p:cNvCxnSpPr>
          <p:nvPr/>
        </p:nvCxnSpPr>
        <p:spPr>
          <a:xfrm flipH="1">
            <a:off x="7755375" y="3035969"/>
            <a:ext cx="410100" cy="6589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0662480" y="354847"/>
            <a:ext cx="1198899" cy="1901336"/>
            <a:chOff x="10833652" y="354847"/>
            <a:chExt cx="1027727" cy="157555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39701" y="354847"/>
              <a:ext cx="1021678" cy="1575551"/>
            </a:xfrm>
            <a:prstGeom prst="rect">
              <a:avLst/>
            </a:prstGeom>
          </p:spPr>
        </p:pic>
        <p:sp>
          <p:nvSpPr>
            <p:cNvPr id="19" name="Right Triangle 18"/>
            <p:cNvSpPr/>
            <p:nvPr/>
          </p:nvSpPr>
          <p:spPr>
            <a:xfrm rot="5400000">
              <a:off x="10871927" y="316575"/>
              <a:ext cx="221624" cy="298174"/>
            </a:xfrm>
            <a:prstGeom prst="rtTriangl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/>
            <p:cNvSpPr/>
            <p:nvPr/>
          </p:nvSpPr>
          <p:spPr>
            <a:xfrm rot="5400000" flipH="1" flipV="1">
              <a:off x="11571304" y="1640323"/>
              <a:ext cx="216224" cy="363926"/>
            </a:xfrm>
            <a:prstGeom prst="rtTriangle">
              <a:avLst/>
            </a:prstGeom>
            <a:solidFill>
              <a:srgbClr val="DDD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73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381080" y="2677886"/>
            <a:ext cx="3374571" cy="729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INTENSITY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62423" y="1468735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Magnitude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017746" y="1468735"/>
            <a:ext cx="2490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Crustal Properties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054865" y="14687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Depth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032737" y="1468735"/>
            <a:ext cx="127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Distance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232408" y="3990591"/>
            <a:ext cx="382245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Modified </a:t>
            </a:r>
            <a:r>
              <a:rPr lang="en-US" sz="2400" dirty="0" err="1" smtClean="0"/>
              <a:t>Mercalli</a:t>
            </a:r>
            <a:r>
              <a:rPr lang="en-US" sz="2400" dirty="0" smtClean="0"/>
              <a:t> (MMI)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Expert / Reviewed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May employ surface motion sensors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Modified and used in US from 1931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98594" y="3990591"/>
            <a:ext cx="4101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Community Decimal (CDI)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Crowd sourced from DYFI reports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Began 1991, in common use after 2001</a:t>
            </a:r>
            <a:endParaRPr lang="en-US" dirty="0"/>
          </a:p>
        </p:txBody>
      </p:sp>
      <p:cxnSp>
        <p:nvCxnSpPr>
          <p:cNvPr id="10" name="Elbow Connector 9"/>
          <p:cNvCxnSpPr>
            <a:stCxn id="3" idx="2"/>
            <a:endCxn id="2" idx="0"/>
          </p:cNvCxnSpPr>
          <p:nvPr/>
        </p:nvCxnSpPr>
        <p:spPr>
          <a:xfrm rot="16200000" flipH="1">
            <a:off x="4059220" y="668740"/>
            <a:ext cx="747486" cy="32708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6" idx="2"/>
            <a:endCxn id="2" idx="0"/>
          </p:cNvCxnSpPr>
          <p:nvPr/>
        </p:nvCxnSpPr>
        <p:spPr>
          <a:xfrm rot="16200000" flipH="1">
            <a:off x="4994684" y="1604204"/>
            <a:ext cx="747486" cy="13998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5" idx="2"/>
            <a:endCxn id="2" idx="0"/>
          </p:cNvCxnSpPr>
          <p:nvPr/>
        </p:nvCxnSpPr>
        <p:spPr>
          <a:xfrm rot="5400000">
            <a:off x="5931209" y="2067558"/>
            <a:ext cx="747486" cy="4731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" idx="2"/>
            <a:endCxn id="2" idx="0"/>
          </p:cNvCxnSpPr>
          <p:nvPr/>
        </p:nvCxnSpPr>
        <p:spPr>
          <a:xfrm rot="5400000">
            <a:off x="7291856" y="706911"/>
            <a:ext cx="747486" cy="31944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2" idx="2"/>
            <a:endCxn id="7" idx="0"/>
          </p:cNvCxnSpPr>
          <p:nvPr/>
        </p:nvCxnSpPr>
        <p:spPr>
          <a:xfrm rot="5400000">
            <a:off x="4814321" y="2736546"/>
            <a:ext cx="583362" cy="19247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2" idx="2"/>
            <a:endCxn id="8" idx="0"/>
          </p:cNvCxnSpPr>
          <p:nvPr/>
        </p:nvCxnSpPr>
        <p:spPr>
          <a:xfrm rot="16200000" flipH="1">
            <a:off x="7217240" y="2258355"/>
            <a:ext cx="583362" cy="28811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31433" y="5328006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accent6">
                    <a:lumMod val="75000"/>
                  </a:schemeClr>
                </a:solidFill>
              </a:rPr>
              <a:t>Model</a:t>
            </a:r>
            <a:endParaRPr lang="en-US" sz="2800" b="1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1" name="Elbow Connector 20"/>
          <p:cNvCxnSpPr>
            <a:stCxn id="9" idx="3"/>
            <a:endCxn id="8" idx="2"/>
          </p:cNvCxnSpPr>
          <p:nvPr/>
        </p:nvCxnSpPr>
        <p:spPr>
          <a:xfrm flipV="1">
            <a:off x="7153242" y="5006254"/>
            <a:ext cx="1796234" cy="583362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9" idx="1"/>
            <a:endCxn id="7" idx="2"/>
          </p:cNvCxnSpPr>
          <p:nvPr/>
        </p:nvCxnSpPr>
        <p:spPr>
          <a:xfrm rot="10800000">
            <a:off x="4143637" y="5283254"/>
            <a:ext cx="1787796" cy="306363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/>
          <p:cNvSpPr txBox="1">
            <a:spLocks/>
          </p:cNvSpPr>
          <p:nvPr/>
        </p:nvSpPr>
        <p:spPr>
          <a:xfrm>
            <a:off x="308579" y="370104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Intensity Modeling:    Validate CDI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1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381080" y="2677886"/>
            <a:ext cx="3374571" cy="729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INTENSITY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62422" y="1468735"/>
            <a:ext cx="161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Magnitude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017746" y="1468735"/>
            <a:ext cx="2646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Crustal Properties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054865" y="1468735"/>
            <a:ext cx="1208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Depth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032736" y="1468735"/>
            <a:ext cx="154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Distance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232408" y="3990591"/>
            <a:ext cx="40491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Modified </a:t>
            </a:r>
            <a:r>
              <a:rPr lang="en-US" sz="2400" dirty="0" err="1" smtClean="0"/>
              <a:t>Mercalli</a:t>
            </a:r>
            <a:r>
              <a:rPr lang="en-US" sz="2400" dirty="0"/>
              <a:t> </a:t>
            </a:r>
            <a:r>
              <a:rPr lang="en-US" sz="2400" dirty="0" smtClean="0"/>
              <a:t>(MMI)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Expert / Reviewed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May employ surface motion sensors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Modified and used in US from 1931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98594" y="3990591"/>
            <a:ext cx="4422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Community Decimal (CDI)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Crowd sourced from DYFI reports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Began 1991, in common use after 2001</a:t>
            </a:r>
            <a:endParaRPr lang="en-US" dirty="0"/>
          </a:p>
        </p:txBody>
      </p:sp>
      <p:cxnSp>
        <p:nvCxnSpPr>
          <p:cNvPr id="10" name="Elbow Connector 9"/>
          <p:cNvCxnSpPr>
            <a:stCxn id="3" idx="2"/>
            <a:endCxn id="2" idx="0"/>
          </p:cNvCxnSpPr>
          <p:nvPr/>
        </p:nvCxnSpPr>
        <p:spPr>
          <a:xfrm rot="16200000" flipH="1">
            <a:off x="4095783" y="705303"/>
            <a:ext cx="747486" cy="31976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6" idx="2"/>
            <a:endCxn id="2" idx="0"/>
          </p:cNvCxnSpPr>
          <p:nvPr/>
        </p:nvCxnSpPr>
        <p:spPr>
          <a:xfrm rot="16200000" flipH="1">
            <a:off x="5062605" y="1672125"/>
            <a:ext cx="747486" cy="12640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5" idx="2"/>
            <a:endCxn id="2" idx="0"/>
          </p:cNvCxnSpPr>
          <p:nvPr/>
        </p:nvCxnSpPr>
        <p:spPr>
          <a:xfrm rot="5400000">
            <a:off x="5989959" y="2008808"/>
            <a:ext cx="747486" cy="5906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" idx="2"/>
            <a:endCxn id="2" idx="0"/>
          </p:cNvCxnSpPr>
          <p:nvPr/>
        </p:nvCxnSpPr>
        <p:spPr>
          <a:xfrm rot="5400000">
            <a:off x="7331049" y="667718"/>
            <a:ext cx="747486" cy="32728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2" idx="2"/>
            <a:endCxn id="7" idx="0"/>
          </p:cNvCxnSpPr>
          <p:nvPr/>
        </p:nvCxnSpPr>
        <p:spPr>
          <a:xfrm rot="5400000">
            <a:off x="4870987" y="2793212"/>
            <a:ext cx="583362" cy="18113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2" idx="2"/>
            <a:endCxn id="8" idx="0"/>
          </p:cNvCxnSpPr>
          <p:nvPr/>
        </p:nvCxnSpPr>
        <p:spPr>
          <a:xfrm rot="16200000" flipH="1">
            <a:off x="7297318" y="2178277"/>
            <a:ext cx="583362" cy="30412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8779496">
            <a:off x="656638" y="2677886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accent6">
                    <a:lumMod val="75000"/>
                  </a:schemeClr>
                </a:solidFill>
              </a:rPr>
              <a:t>Model</a:t>
            </a:r>
            <a:endParaRPr lang="en-US" sz="28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62422" y="1468735"/>
            <a:ext cx="8937935" cy="4616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062422" y="3990591"/>
            <a:ext cx="9148917" cy="146064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>
            <a:stCxn id="3" idx="1"/>
          </p:cNvCxnSpPr>
          <p:nvPr/>
        </p:nvCxnSpPr>
        <p:spPr>
          <a:xfrm rot="10800000" flipV="1">
            <a:off x="1101972" y="1699568"/>
            <a:ext cx="960451" cy="978318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endCxn id="23" idx="1"/>
          </p:cNvCxnSpPr>
          <p:nvPr/>
        </p:nvCxnSpPr>
        <p:spPr>
          <a:xfrm rot="16200000" flipH="1">
            <a:off x="1034246" y="3692735"/>
            <a:ext cx="1382608" cy="673744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 txBox="1">
            <a:spLocks/>
          </p:cNvSpPr>
          <p:nvPr/>
        </p:nvSpPr>
        <p:spPr>
          <a:xfrm>
            <a:off x="308579" y="370104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Intensity Modeling:    Add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32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082" y="581563"/>
            <a:ext cx="9603275" cy="1049235"/>
          </a:xfrm>
        </p:spPr>
        <p:txBody>
          <a:bodyPr/>
          <a:lstStyle/>
          <a:p>
            <a:r>
              <a:rPr lang="en-US" dirty="0" smtClean="0"/>
              <a:t>Data: How Much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066035"/>
              </p:ext>
            </p:extLst>
          </p:nvPr>
        </p:nvGraphicFramePr>
        <p:xfrm>
          <a:off x="857643" y="2185801"/>
          <a:ext cx="3899646" cy="3517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359242"/>
              </p:ext>
            </p:extLst>
          </p:nvPr>
        </p:nvGraphicFramePr>
        <p:xfrm>
          <a:off x="4757289" y="2125030"/>
          <a:ext cx="3095540" cy="3399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202"/>
                <a:gridCol w="1557338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Earthquakes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Did</a:t>
                      </a:r>
                      <a:r>
                        <a:rPr lang="en-US" baseline="0" dirty="0" smtClean="0"/>
                        <a:t> You Feel It   Intensity</a:t>
                      </a:r>
                      <a:endParaRPr lang="en-US" dirty="0"/>
                    </a:p>
                  </a:txBody>
                  <a:tcPr/>
                </a:tc>
              </a:tr>
              <a:tr h="689884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117,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459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</a:tr>
              <a:tr h="689884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7287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273,499</a:t>
                      </a:r>
                      <a:endParaRPr lang="en-US" dirty="0"/>
                    </a:p>
                  </a:txBody>
                  <a:tcPr/>
                </a:tc>
              </a:tr>
              <a:tr h="689884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4425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85,236</a:t>
                      </a:r>
                      <a:endParaRPr lang="en-US" dirty="0"/>
                    </a:p>
                  </a:txBody>
                  <a:tcPr/>
                </a:tc>
              </a:tr>
              <a:tr h="689884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1206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55, 888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613116" y="1506383"/>
            <a:ext cx="355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Earthquakes from 1970 to mid 2017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1760" y="2125030"/>
            <a:ext cx="3162704" cy="34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2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35" y="970643"/>
            <a:ext cx="9283700" cy="4699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21553" y="267350"/>
            <a:ext cx="9605635" cy="10593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earthQuakes</a:t>
            </a:r>
            <a:r>
              <a:rPr lang="en-US" dirty="0" smtClean="0"/>
              <a:t>  with  DYFI / CDI 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68342" y="3984171"/>
            <a:ext cx="26442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Many small earthquakes</a:t>
            </a:r>
          </a:p>
          <a:p>
            <a:r>
              <a:rPr lang="en-US" sz="2000" dirty="0" smtClean="0"/>
              <a:t>Few large earthquakes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521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871" y="3056713"/>
            <a:ext cx="7225329" cy="28679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871" y="106895"/>
            <a:ext cx="7225329" cy="282314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01695" y="106895"/>
            <a:ext cx="3634810" cy="14189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 is not</a:t>
            </a:r>
          </a:p>
          <a:p>
            <a:r>
              <a:rPr lang="en-US" dirty="0" smtClean="0"/>
              <a:t>Uniformly </a:t>
            </a:r>
          </a:p>
          <a:p>
            <a:r>
              <a:rPr lang="en-US" dirty="0" smtClean="0"/>
              <a:t>distributed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8958" y="1829073"/>
            <a:ext cx="401023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Data from EQ Catalog (not DYFI)</a:t>
            </a:r>
          </a:p>
          <a:p>
            <a:endParaRPr lang="en-US" dirty="0"/>
          </a:p>
          <a:p>
            <a:r>
              <a:rPr lang="en-US" dirty="0" smtClean="0"/>
              <a:t>There </a:t>
            </a:r>
            <a:r>
              <a:rPr lang="en-US" dirty="0" smtClean="0"/>
              <a:t>is a Problem: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Many </a:t>
            </a:r>
            <a:r>
              <a:rPr lang="en-US" dirty="0"/>
              <a:t>small earthquakes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Few large </a:t>
            </a:r>
            <a:r>
              <a:rPr lang="en-US" dirty="0" smtClean="0"/>
              <a:t>earthquakes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MMI not determined for small quakes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And a Bigger Problem: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CDI intensities are seemingly lower in intensity than MMI intensity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Either reporters are reluctant to report more significant effects, 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Process for calculating CDI from DYFI reports is flawed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9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964</TotalTime>
  <Words>1157</Words>
  <Application>Microsoft Macintosh PowerPoint</Application>
  <PresentationFormat>Widescreen</PresentationFormat>
  <Paragraphs>281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Gill Sans MT</vt:lpstr>
      <vt:lpstr>Mangal</vt:lpstr>
      <vt:lpstr>Arial</vt:lpstr>
      <vt:lpstr>Gallery</vt:lpstr>
      <vt:lpstr>Earthquake Intensity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Data: How Much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Sources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Hepp</dc:creator>
  <cp:lastModifiedBy>Eric Hepp</cp:lastModifiedBy>
  <cp:revision>28</cp:revision>
  <dcterms:created xsi:type="dcterms:W3CDTF">2017-09-18T20:50:00Z</dcterms:created>
  <dcterms:modified xsi:type="dcterms:W3CDTF">2017-09-19T12:54:49Z</dcterms:modified>
</cp:coreProperties>
</file>